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4377" autoAdjust="0"/>
  </p:normalViewPr>
  <p:slideViewPr>
    <p:cSldViewPr snapToGrid="0">
      <p:cViewPr varScale="1">
        <p:scale>
          <a:sx n="107" d="100"/>
          <a:sy n="107" d="100"/>
        </p:scale>
        <p:origin x="712" y="168"/>
      </p:cViewPr>
      <p:guideLst/>
    </p:cSldViewPr>
  </p:slideViewPr>
  <p:outlineViewPr>
    <p:cViewPr>
      <p:scale>
        <a:sx n="33" d="100"/>
        <a:sy n="33" d="100"/>
      </p:scale>
      <p:origin x="0" y="-9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CE94F-AD26-491C-9D6B-8D09838A1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68F54-C8F6-4018-A4E8-DD415ED3F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DD207-89D5-41B5-837A-29E7A2B8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5086-7CA3-4DD0-AB6A-8E789A485D6E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DD46C-F9A9-4E4E-8A3D-9D9A56F20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E4CD4-99B6-414F-A8A9-72AF5604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F73B-FF9B-41E9-8C35-6B3EB3C4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4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5EDD-1B57-41D4-A9E4-85FB1E36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0DD8E-6B8B-4826-A913-D24A5CE0A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48B32-53BE-4E74-A653-A677EB16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5086-7CA3-4DD0-AB6A-8E789A485D6E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74BA9-420F-4CE1-8D47-92CE2716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CAB1F-2B1F-4DD8-B28E-7C33C81B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F73B-FF9B-41E9-8C35-6B3EB3C4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3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5762B-664E-4B9B-97BE-C31441D18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13D7C-505E-43CB-83F9-BC76FB99C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019F0-2F0D-4CC5-9A12-7C04CBCB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5086-7CA3-4DD0-AB6A-8E789A485D6E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AC8D0-2130-4563-A4DA-E5E40CB3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9B2A3-5299-4FBC-83F4-FDD170A7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F73B-FF9B-41E9-8C35-6B3EB3C4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4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47E5-2EEC-47DA-9B31-4BE11DC4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CAFFF-857B-4CE7-8E64-A10D4C177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58EA3-C89E-4DD5-9AF6-171F32E8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5086-7CA3-4DD0-AB6A-8E789A485D6E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8590B-7732-441C-BF33-1737F85F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C196E-3D99-448C-A2FA-CCB7CC1F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F73B-FF9B-41E9-8C35-6B3EB3C4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8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4A751-8867-4D84-9421-DA2EE9825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CE5C0-004B-440C-B49B-17479DFC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3558A-C9B0-4801-8F46-BC95E670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5086-7CA3-4DD0-AB6A-8E789A485D6E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EB5DB-E266-4368-8C8A-D6237FA0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5DD95-2534-4B55-96E9-B63EFD7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F73B-FF9B-41E9-8C35-6B3EB3C4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5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B485-8559-4582-BA25-89C2E2F4B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61382-035A-4936-ADC4-E5C534E6C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47132-CF49-45A7-AD08-132AF91CF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B7B0E-663B-4D9E-9E99-34ADCA6A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5086-7CA3-4DD0-AB6A-8E789A485D6E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D65D9-9F62-41D2-8733-D68EE54C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7607F-DC96-4880-A060-899AD8AE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F73B-FF9B-41E9-8C35-6B3EB3C4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2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64E0-3291-4C86-8DB3-35B8D2CB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7BA94-DDEB-480D-A28E-AE4D11A5E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5D772-FB48-4D2E-B821-9AF26DE1E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ED305-20A4-4068-A871-969C3C639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C4888-2DA4-46FF-9EF1-6A79145A5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EC698B-2EFA-4D97-AD6C-13B9846B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5086-7CA3-4DD0-AB6A-8E789A485D6E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8428B-B5DD-43BD-B7C4-89DF810F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662F3-4951-497B-B767-CE5F74CAE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F73B-FF9B-41E9-8C35-6B3EB3C4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7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C51F-8DB7-4F46-A224-4D8B3224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6B3AF-54E4-40F1-9976-49705E8A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5086-7CA3-4DD0-AB6A-8E789A485D6E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05193-E107-4392-A6EE-5BB82D79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1AC79-74DD-4750-A8E0-876A1D8C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F73B-FF9B-41E9-8C35-6B3EB3C4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9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DA85B-943E-4480-9F11-029551E2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5086-7CA3-4DD0-AB6A-8E789A485D6E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337E32-56A0-4516-AF21-F2C01B12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47CF7-893B-43A0-B67D-39BB83AB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F73B-FF9B-41E9-8C35-6B3EB3C4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4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D9B3-C97E-402F-BE20-DF95F688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C7C73-CA7A-4B11-A98B-A48F8E19B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AC2FF-249E-4791-B856-5A2DF7C28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FB522-E6BC-4026-8B20-8358D059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5086-7CA3-4DD0-AB6A-8E789A485D6E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7FB82-20E1-4AA0-9692-30208266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9B0F9-3A2A-46C6-9A19-DAEBBCC9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F73B-FF9B-41E9-8C35-6B3EB3C4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2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9948-3BBA-424B-9360-F9D4F331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3E6A4-2B59-4FB1-A9F4-6531893B5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00763-DF56-456D-93BD-089C095F7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2D1DD-C9CD-4CD7-AEA7-2CD45E6C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5086-7CA3-4DD0-AB6A-8E789A485D6E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CE3CE-6E3E-4CD5-8B29-C30523E8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583BD-3662-4718-9275-D3CD51B3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F73B-FF9B-41E9-8C35-6B3EB3C4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5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610EA-F877-495E-9C1B-6B856AB3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7068C-4BA9-434C-BCFE-31D092BE5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7F397-01A0-43C0-94CB-CC3887FC1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5086-7CA3-4DD0-AB6A-8E789A485D6E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3E78B-FF73-4081-B292-F84F488EE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57CF-C35F-4B4C-9AC5-221B88A7E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8F73B-FF9B-41E9-8C35-6B3EB3C4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87BB-4084-4192-86D8-044CA9886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57950"/>
          </a:xfrm>
        </p:spPr>
        <p:txBody>
          <a:bodyPr/>
          <a:lstStyle/>
          <a:p>
            <a:r>
              <a:rPr lang="en-US"/>
              <a:t>Measurement Techniques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2CB70-9A4A-4201-822D-403576B1B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/>
          <a:lstStyle/>
          <a:p>
            <a:r>
              <a:rPr lang="en-US" dirty="0"/>
              <a:t>Melissa N. Horger </a:t>
            </a:r>
          </a:p>
        </p:txBody>
      </p:sp>
      <p:pic>
        <p:nvPicPr>
          <p:cNvPr id="1026" name="Picture 2" descr="Image result for college of staten island">
            <a:extLst>
              <a:ext uri="{FF2B5EF4-FFF2-40B4-BE49-F238E27FC236}">
                <a16:creationId xmlns:a16="http://schemas.microsoft.com/office/drawing/2014/main" id="{0489EBF8-54DF-46D9-BC43-45B4E7FAC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64" y="174087"/>
            <a:ext cx="3618865" cy="85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Confused person">
            <a:extLst>
              <a:ext uri="{FF2B5EF4-FFF2-40B4-BE49-F238E27FC236}">
                <a16:creationId xmlns:a16="http://schemas.microsoft.com/office/drawing/2014/main" id="{0E6B4AC7-7DB5-4888-9FC4-6D2DD6358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983" y="4848380"/>
            <a:ext cx="1650380" cy="165038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656197E-580A-4C94-A5E0-B36E17B6C3E9}"/>
              </a:ext>
            </a:extLst>
          </p:cNvPr>
          <p:cNvSpPr/>
          <p:nvPr/>
        </p:nvSpPr>
        <p:spPr>
          <a:xfrm>
            <a:off x="7286625" y="3170583"/>
            <a:ext cx="3016940" cy="1773076"/>
          </a:xfrm>
          <a:prstGeom prst="cloudCallout">
            <a:avLst>
              <a:gd name="adj1" fmla="val -67966"/>
              <a:gd name="adj2" fmla="val 55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are you measuring it? 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8F5E1723-863D-4CAE-87F3-4A3494642F70}"/>
              </a:ext>
            </a:extLst>
          </p:cNvPr>
          <p:cNvSpPr/>
          <p:nvPr/>
        </p:nvSpPr>
        <p:spPr>
          <a:xfrm>
            <a:off x="1888435" y="3170583"/>
            <a:ext cx="2906758" cy="1831086"/>
          </a:xfrm>
          <a:prstGeom prst="cloudCallout">
            <a:avLst>
              <a:gd name="adj1" fmla="val 68446"/>
              <a:gd name="adj2" fmla="val 45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are you measuring?</a:t>
            </a:r>
          </a:p>
        </p:txBody>
      </p:sp>
    </p:spTree>
    <p:extLst>
      <p:ext uri="{BB962C8B-B14F-4D97-AF65-F5344CB8AC3E}">
        <p14:creationId xmlns:p14="http://schemas.microsoft.com/office/powerpoint/2010/main" val="72588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C46C-A2D6-4A28-9BD1-B38B0D15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measurement in an upper level Experimental Psychology course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F7E7-E21B-4C2C-A903-0C949C3C0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46044" cy="47379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Goals: </a:t>
            </a:r>
          </a:p>
          <a:p>
            <a:pPr marL="514350" indent="-514350">
              <a:buAutoNum type="arabicPeriod"/>
            </a:pPr>
            <a:r>
              <a:rPr lang="en-US" dirty="0"/>
              <a:t>Teach students how to operationalize psychological concepts (e.g. communication, cognition, emotion, etc.) </a:t>
            </a:r>
          </a:p>
          <a:p>
            <a:pPr marL="514350" indent="-514350">
              <a:buAutoNum type="arabicPeriod"/>
            </a:pPr>
            <a:r>
              <a:rPr lang="en-US" dirty="0"/>
              <a:t>Highlight different kinds of measurement (e.g. frequency count, timed variables, qualitative descriptions, etc.) </a:t>
            </a:r>
          </a:p>
          <a:p>
            <a:pPr marL="514350" indent="-514350">
              <a:buAutoNum type="arabicPeriod"/>
            </a:pPr>
            <a:r>
              <a:rPr lang="en-US" dirty="0"/>
              <a:t>Discuss the conclusions that can be drawn based on each kind of measurement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Lesson Plan: </a:t>
            </a:r>
          </a:p>
          <a:p>
            <a:pPr marL="0" indent="0">
              <a:buNone/>
            </a:pPr>
            <a:r>
              <a:rPr lang="en-US" dirty="0"/>
              <a:t>Students watch a brief video of chimps and code for behaviors outlined on distributed coding sheets. Data is collected and reviewed. </a:t>
            </a:r>
          </a:p>
        </p:txBody>
      </p:sp>
    </p:spTree>
    <p:extLst>
      <p:ext uri="{BB962C8B-B14F-4D97-AF65-F5344CB8AC3E}">
        <p14:creationId xmlns:p14="http://schemas.microsoft.com/office/powerpoint/2010/main" val="410466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E851-4C44-490D-9CDA-B5551560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sheets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B9131-2D8F-487E-B434-111D39776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171" y="1759381"/>
            <a:ext cx="9220200" cy="3695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58D002-B0EC-4024-BC8E-5FCD4AACE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7" y="1757362"/>
            <a:ext cx="9344025" cy="3343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C5A98B-4A5D-4C46-AA7D-DE1940EFB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5" y="1333500"/>
            <a:ext cx="8629650" cy="419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84A4F4-A73A-43D0-9DC0-4DA75CBFC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604" y="1454338"/>
            <a:ext cx="9801225" cy="3143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99F158-D626-4007-B6A4-E258520CF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4" y="1479522"/>
            <a:ext cx="11029950" cy="3152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219D78-9946-4B32-8FE8-5881201C17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633" y="1632163"/>
            <a:ext cx="9963150" cy="3362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C3293D-60CF-42CB-93B5-68EC84597B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803" y="1453610"/>
            <a:ext cx="10308391" cy="529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6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24564-6AD0-4548-8A0A-27EB7904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Behaviors in coding sheets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BA1E1-3AE3-4904-AF28-8012430C9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2" y="1825625"/>
            <a:ext cx="409155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resulting data includes examples of:</a:t>
            </a:r>
          </a:p>
          <a:p>
            <a:pPr>
              <a:buFontTx/>
              <a:buChar char="-"/>
            </a:pPr>
            <a:r>
              <a:rPr lang="en-US" dirty="0"/>
              <a:t>Binary data </a:t>
            </a:r>
          </a:p>
          <a:p>
            <a:pPr>
              <a:buFontTx/>
              <a:buChar char="-"/>
            </a:pPr>
            <a:r>
              <a:rPr lang="en-US" dirty="0"/>
              <a:t>Frequency counts </a:t>
            </a:r>
          </a:p>
          <a:p>
            <a:pPr>
              <a:buFontTx/>
              <a:buChar char="-"/>
            </a:pPr>
            <a:r>
              <a:rPr lang="en-US" dirty="0"/>
              <a:t>Timed sampling</a:t>
            </a:r>
          </a:p>
          <a:p>
            <a:pPr>
              <a:buFontTx/>
              <a:buChar char="-"/>
            </a:pPr>
            <a:r>
              <a:rPr lang="en-US" dirty="0"/>
              <a:t>Group vs. individual observations </a:t>
            </a:r>
          </a:p>
          <a:p>
            <a:pPr>
              <a:buFontTx/>
              <a:buChar char="-"/>
            </a:pPr>
            <a:r>
              <a:rPr lang="en-US" dirty="0"/>
              <a:t>Qualitative descriptions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79E83-9810-428A-B39D-AAD8FFCB6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561" y="1706643"/>
            <a:ext cx="7178759" cy="40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2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67A5-AF27-4211-86BD-7EF53B06B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60C97-E079-40A4-AEBA-76D0AFA51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371450" cy="4989081"/>
          </a:xfrm>
        </p:spPr>
        <p:txBody>
          <a:bodyPr>
            <a:normAutofit/>
          </a:bodyPr>
          <a:lstStyle/>
          <a:p>
            <a:pPr>
              <a:tabLst>
                <a:tab pos="5029200" algn="l"/>
              </a:tabLst>
            </a:pPr>
            <a:r>
              <a:rPr lang="en-US" dirty="0"/>
              <a:t>Display the different kinds of data each group collected.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Other topics</a:t>
            </a:r>
          </a:p>
          <a:p>
            <a:r>
              <a:rPr lang="en-US" dirty="0"/>
              <a:t>Operational definitions </a:t>
            </a:r>
          </a:p>
          <a:p>
            <a:r>
              <a:rPr lang="en-US" dirty="0"/>
              <a:t>Interrater reliability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7A70C9-8EFC-4277-863A-AB01E0E90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553" y="2261134"/>
            <a:ext cx="6595541" cy="2450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974D6D-DAC3-416A-8500-38F61D96C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112" y="2240366"/>
            <a:ext cx="7043898" cy="2533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2918E8-8C82-4084-AC7D-4964BDCFA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290" y="2240366"/>
            <a:ext cx="7455943" cy="2589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D8E3D3-60E6-417A-BD23-F35896DA1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042" y="2134438"/>
            <a:ext cx="6778561" cy="2589124"/>
          </a:xfrm>
          <a:prstGeom prst="rect">
            <a:avLst/>
          </a:prstGeom>
        </p:spPr>
      </p:pic>
      <p:pic>
        <p:nvPicPr>
          <p:cNvPr id="2050" name="Picture 2" descr="Image result for funny chimpanzee">
            <a:extLst>
              <a:ext uri="{FF2B5EF4-FFF2-40B4-BE49-F238E27FC236}">
                <a16:creationId xmlns:a16="http://schemas.microsoft.com/office/drawing/2014/main" id="{77F53DB7-E75C-49BE-9C77-F863223DB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602" y="0"/>
            <a:ext cx="1501398" cy="20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221F76-4AFE-4361-B889-99329D8E4FC7}"/>
              </a:ext>
            </a:extLst>
          </p:cNvPr>
          <p:cNvSpPr txBox="1"/>
          <p:nvPr/>
        </p:nvSpPr>
        <p:spPr>
          <a:xfrm>
            <a:off x="838200" y="2240366"/>
            <a:ext cx="3308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Coding sheets are designed to build off each other within an operationalized behavior. </a:t>
            </a:r>
          </a:p>
        </p:txBody>
      </p:sp>
    </p:spTree>
    <p:extLst>
      <p:ext uri="{BB962C8B-B14F-4D97-AF65-F5344CB8AC3E}">
        <p14:creationId xmlns:p14="http://schemas.microsoft.com/office/powerpoint/2010/main" val="26608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165</Words>
  <Application>Microsoft Macintosh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Measurement Techniques</vt:lpstr>
      <vt:lpstr>Teaching measurement in an upper level Experimental Psychology course </vt:lpstr>
      <vt:lpstr>Coding sheets </vt:lpstr>
      <vt:lpstr>Behaviors in coding sheets 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Measurement</dc:title>
  <dc:creator>Melissa Horger</dc:creator>
  <cp:lastModifiedBy>Tashiya Hunter</cp:lastModifiedBy>
  <cp:revision>7</cp:revision>
  <dcterms:created xsi:type="dcterms:W3CDTF">2019-10-14T21:43:49Z</dcterms:created>
  <dcterms:modified xsi:type="dcterms:W3CDTF">2019-10-21T21:28:41Z</dcterms:modified>
</cp:coreProperties>
</file>