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61" r:id="rId3"/>
    <p:sldId id="274" r:id="rId4"/>
    <p:sldId id="279" r:id="rId5"/>
    <p:sldId id="259" r:id="rId6"/>
    <p:sldId id="258" r:id="rId7"/>
    <p:sldId id="273" r:id="rId8"/>
    <p:sldId id="260" r:id="rId9"/>
    <p:sldId id="270" r:id="rId10"/>
    <p:sldId id="267" r:id="rId11"/>
    <p:sldId id="268" r:id="rId12"/>
    <p:sldId id="275" r:id="rId13"/>
    <p:sldId id="271" r:id="rId14"/>
    <p:sldId id="276" r:id="rId15"/>
    <p:sldId id="277" r:id="rId16"/>
    <p:sldId id="278" r:id="rId17"/>
  </p:sldIdLst>
  <p:sldSz cx="9144000" cy="6858000" type="screen4x3"/>
  <p:notesSz cx="6858000" cy="9144000"/>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100" d="100"/>
          <a:sy n="100" d="100"/>
        </p:scale>
        <p:origin x="-210" y="-90"/>
      </p:cViewPr>
      <p:guideLst>
        <p:guide orient="horz" pos="2160"/>
        <p:guide pos="2880"/>
      </p:guideLst>
    </p:cSldViewPr>
  </p:slideViewPr>
  <p:notesTextViewPr>
    <p:cViewPr>
      <p:scale>
        <a:sx n="100" d="100"/>
        <a:sy n="100" d="100"/>
      </p:scale>
      <p:origin x="0" y="0"/>
    </p:cViewPr>
  </p:notesText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plotArea>
      <c:layout/>
      <c:barChart>
        <c:barDir val="col"/>
        <c:grouping val="clustered"/>
        <c:ser>
          <c:idx val="0"/>
          <c:order val="0"/>
          <c:cat>
            <c:strRef>
              <c:f>Sheet1!$D$2:$D$3</c:f>
              <c:strCache>
                <c:ptCount val="2"/>
                <c:pt idx="0">
                  <c:v>Textbook</c:v>
                </c:pt>
                <c:pt idx="1">
                  <c:v>Video</c:v>
                </c:pt>
              </c:strCache>
            </c:strRef>
          </c:cat>
          <c:val>
            <c:numRef>
              <c:f>Sheet1!$E$2:$E$3</c:f>
              <c:numCache>
                <c:formatCode>0%</c:formatCode>
                <c:ptCount val="2"/>
                <c:pt idx="0">
                  <c:v>0.21000000000000019</c:v>
                </c:pt>
                <c:pt idx="1">
                  <c:v>0.69000000000000095</c:v>
                </c:pt>
              </c:numCache>
            </c:numRef>
          </c:val>
        </c:ser>
        <c:axId val="68964352"/>
        <c:axId val="68965888"/>
      </c:barChart>
      <c:catAx>
        <c:axId val="68964352"/>
        <c:scaling>
          <c:orientation val="minMax"/>
        </c:scaling>
        <c:axPos val="b"/>
        <c:tickLblPos val="nextTo"/>
        <c:txPr>
          <a:bodyPr/>
          <a:lstStyle/>
          <a:p>
            <a:pPr>
              <a:defRPr sz="4000"/>
            </a:pPr>
            <a:endParaRPr lang="en-US"/>
          </a:p>
        </c:txPr>
        <c:crossAx val="68965888"/>
        <c:crosses val="autoZero"/>
        <c:auto val="1"/>
        <c:lblAlgn val="ctr"/>
        <c:lblOffset val="100"/>
      </c:catAx>
      <c:valAx>
        <c:axId val="68965888"/>
        <c:scaling>
          <c:orientation val="minMax"/>
        </c:scaling>
        <c:axPos val="l"/>
        <c:majorGridlines/>
        <c:numFmt formatCode="0%" sourceLinked="1"/>
        <c:tickLblPos val="nextTo"/>
        <c:txPr>
          <a:bodyPr/>
          <a:lstStyle/>
          <a:p>
            <a:pPr>
              <a:defRPr sz="3200"/>
            </a:pPr>
            <a:endParaRPr lang="en-US"/>
          </a:p>
        </c:txPr>
        <c:crossAx val="68964352"/>
        <c:crosses val="autoZero"/>
        <c:crossBetween val="between"/>
      </c:valAx>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plotArea>
      <c:layout/>
      <c:barChart>
        <c:barDir val="col"/>
        <c:grouping val="clustered"/>
        <c:ser>
          <c:idx val="0"/>
          <c:order val="0"/>
          <c:cat>
            <c:strRef>
              <c:f>Sheet1!$A$6:$A$7</c:f>
              <c:strCache>
                <c:ptCount val="2"/>
                <c:pt idx="0">
                  <c:v>Pre</c:v>
                </c:pt>
                <c:pt idx="1">
                  <c:v>Post</c:v>
                </c:pt>
              </c:strCache>
            </c:strRef>
          </c:cat>
          <c:val>
            <c:numRef>
              <c:f>Sheet1!$B$6:$B$7</c:f>
              <c:numCache>
                <c:formatCode>0.00%</c:formatCode>
                <c:ptCount val="2"/>
                <c:pt idx="0">
                  <c:v>0.92400000000000004</c:v>
                </c:pt>
                <c:pt idx="1">
                  <c:v>0.95200000000000051</c:v>
                </c:pt>
              </c:numCache>
            </c:numRef>
          </c:val>
        </c:ser>
        <c:axId val="68993792"/>
        <c:axId val="68995328"/>
      </c:barChart>
      <c:catAx>
        <c:axId val="68993792"/>
        <c:scaling>
          <c:orientation val="minMax"/>
        </c:scaling>
        <c:axPos val="b"/>
        <c:tickLblPos val="nextTo"/>
        <c:crossAx val="68995328"/>
        <c:crosses val="autoZero"/>
        <c:auto val="1"/>
        <c:lblAlgn val="ctr"/>
        <c:lblOffset val="100"/>
      </c:catAx>
      <c:valAx>
        <c:axId val="68995328"/>
        <c:scaling>
          <c:orientation val="minMax"/>
          <c:max val="0.98"/>
          <c:min val="0.85000000000000064"/>
        </c:scaling>
        <c:axPos val="l"/>
        <c:majorGridlines/>
        <c:numFmt formatCode="0%" sourceLinked="0"/>
        <c:tickLblPos val="nextTo"/>
        <c:crossAx val="68993792"/>
        <c:crosses val="autoZero"/>
        <c:crossBetween val="between"/>
      </c:valAx>
    </c:plotArea>
    <c:plotVisOnly val="1"/>
  </c:chart>
  <c:txPr>
    <a:bodyPr/>
    <a:lstStyle/>
    <a:p>
      <a:pPr>
        <a:defRPr sz="32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0.1742673481076957"/>
          <c:y val="5.8427350427350415E-2"/>
          <c:w val="0.78898272699272887"/>
          <c:h val="0.72463853556766944"/>
        </c:manualLayout>
      </c:layout>
      <c:barChart>
        <c:barDir val="col"/>
        <c:grouping val="clustered"/>
        <c:ser>
          <c:idx val="0"/>
          <c:order val="0"/>
          <c:cat>
            <c:strRef>
              <c:f>Sheet1!$A$10:$A$11</c:f>
              <c:strCache>
                <c:ptCount val="2"/>
                <c:pt idx="0">
                  <c:v>Pre</c:v>
                </c:pt>
                <c:pt idx="1">
                  <c:v>Post</c:v>
                </c:pt>
              </c:strCache>
            </c:strRef>
          </c:cat>
          <c:val>
            <c:numRef>
              <c:f>Sheet1!$B$10:$B$11</c:f>
              <c:numCache>
                <c:formatCode>0.00%</c:formatCode>
                <c:ptCount val="2"/>
                <c:pt idx="0">
                  <c:v>0.70400000000000051</c:v>
                </c:pt>
                <c:pt idx="1">
                  <c:v>0.7790000000000008</c:v>
                </c:pt>
              </c:numCache>
            </c:numRef>
          </c:val>
        </c:ser>
        <c:axId val="69027328"/>
        <c:axId val="69028864"/>
      </c:barChart>
      <c:catAx>
        <c:axId val="69027328"/>
        <c:scaling>
          <c:orientation val="minMax"/>
        </c:scaling>
        <c:axPos val="b"/>
        <c:tickLblPos val="nextTo"/>
        <c:crossAx val="69028864"/>
        <c:crosses val="autoZero"/>
        <c:auto val="1"/>
        <c:lblAlgn val="ctr"/>
        <c:lblOffset val="100"/>
      </c:catAx>
      <c:valAx>
        <c:axId val="69028864"/>
        <c:scaling>
          <c:orientation val="minMax"/>
        </c:scaling>
        <c:axPos val="l"/>
        <c:majorGridlines/>
        <c:numFmt formatCode="0%" sourceLinked="0"/>
        <c:tickLblPos val="nextTo"/>
        <c:crossAx val="69027328"/>
        <c:crosses val="autoZero"/>
        <c:crossBetween val="between"/>
      </c:valAx>
    </c:plotArea>
    <c:plotVisOnly val="1"/>
  </c:chart>
  <c:txPr>
    <a:bodyPr/>
    <a:lstStyle/>
    <a:p>
      <a:pPr>
        <a:defRPr sz="2800"/>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756D12-6330-4878-8E14-EB08874717CE}" type="datetimeFigureOut">
              <a:rPr lang="en-US" smtClean="0"/>
              <a:pPr/>
              <a:t>10/24/2019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61AC47-9C87-4B05-969D-734BEB66261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youtu.be/Z-BIL6p1Te8?t=25"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is a flipped class</a:t>
            </a:r>
          </a:p>
          <a:p>
            <a:r>
              <a:rPr lang="en-US" dirty="0" smtClean="0"/>
              <a:t>Demonstration of effectiveness</a:t>
            </a:r>
          </a:p>
          <a:p>
            <a:r>
              <a:rPr lang="en-US" dirty="0" smtClean="0"/>
              <a:t>Workshop to design a flipped class</a:t>
            </a:r>
          </a:p>
          <a:p>
            <a:endParaRPr lang="en-US" dirty="0"/>
          </a:p>
        </p:txBody>
      </p:sp>
      <p:sp>
        <p:nvSpPr>
          <p:cNvPr id="4" name="Slide Number Placeholder 3"/>
          <p:cNvSpPr>
            <a:spLocks noGrp="1"/>
          </p:cNvSpPr>
          <p:nvPr>
            <p:ph type="sldNum" sz="quarter" idx="10"/>
          </p:nvPr>
        </p:nvSpPr>
        <p:spPr/>
        <p:txBody>
          <a:bodyPr/>
          <a:lstStyle/>
          <a:p>
            <a:fld id="{A661AC47-9C87-4B05-969D-734BEB662617}"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hlinkClick r:id="rId3"/>
              </a:rPr>
              <a:t>https://youtu.be/Z-BIL6p1Te8?t=25</a:t>
            </a:r>
            <a:endParaRPr lang="en-US" dirty="0" smtClean="0"/>
          </a:p>
          <a:p>
            <a:endParaRPr lang="en-US" dirty="0"/>
          </a:p>
        </p:txBody>
      </p:sp>
      <p:sp>
        <p:nvSpPr>
          <p:cNvPr id="4" name="Slide Number Placeholder 3"/>
          <p:cNvSpPr>
            <a:spLocks noGrp="1"/>
          </p:cNvSpPr>
          <p:nvPr>
            <p:ph type="sldNum" sz="quarter" idx="10"/>
          </p:nvPr>
        </p:nvSpPr>
        <p:spPr/>
        <p:txBody>
          <a:bodyPr/>
          <a:lstStyle/>
          <a:p>
            <a:fld id="{A661AC47-9C87-4B05-969D-734BEB662617}"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a:t>
            </a:r>
            <a:r>
              <a:rPr lang="en-US" baseline="0" dirty="0" smtClean="0"/>
              <a:t> use </a:t>
            </a:r>
            <a:r>
              <a:rPr lang="en-US" baseline="0" dirty="0" err="1" smtClean="0"/>
              <a:t>Plantronics</a:t>
            </a:r>
            <a:r>
              <a:rPr lang="en-US" baseline="0" dirty="0" smtClean="0"/>
              <a:t> headphones – about $30</a:t>
            </a:r>
            <a:endParaRPr lang="en-US" dirty="0"/>
          </a:p>
        </p:txBody>
      </p:sp>
      <p:sp>
        <p:nvSpPr>
          <p:cNvPr id="4" name="Slide Number Placeholder 3"/>
          <p:cNvSpPr>
            <a:spLocks noGrp="1"/>
          </p:cNvSpPr>
          <p:nvPr>
            <p:ph type="sldNum" sz="quarter" idx="10"/>
          </p:nvPr>
        </p:nvSpPr>
        <p:spPr/>
        <p:txBody>
          <a:bodyPr/>
          <a:lstStyle/>
          <a:p>
            <a:fld id="{A661AC47-9C87-4B05-969D-734BEB662617}"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FE1827D-7635-4A14-A1AD-B0FC27A8189F}" type="datetimeFigureOut">
              <a:rPr lang="en-US" smtClean="0"/>
              <a:pPr/>
              <a:t>10/24/2019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C7A968-EE69-44D8-8A0C-5929583DA46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E1827D-7635-4A14-A1AD-B0FC27A8189F}" type="datetimeFigureOut">
              <a:rPr lang="en-US" smtClean="0"/>
              <a:pPr/>
              <a:t>10/24/2019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C7A968-EE69-44D8-8A0C-5929583DA46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E1827D-7635-4A14-A1AD-B0FC27A8189F}" type="datetimeFigureOut">
              <a:rPr lang="en-US" smtClean="0"/>
              <a:pPr/>
              <a:t>10/24/2019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C7A968-EE69-44D8-8A0C-5929583DA46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E1827D-7635-4A14-A1AD-B0FC27A8189F}" type="datetimeFigureOut">
              <a:rPr lang="en-US" smtClean="0"/>
              <a:pPr/>
              <a:t>10/24/2019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C7A968-EE69-44D8-8A0C-5929583DA46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E1827D-7635-4A14-A1AD-B0FC27A8189F}" type="datetimeFigureOut">
              <a:rPr lang="en-US" smtClean="0"/>
              <a:pPr/>
              <a:t>10/24/2019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C7A968-EE69-44D8-8A0C-5929583DA46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FE1827D-7635-4A14-A1AD-B0FC27A8189F}" type="datetimeFigureOut">
              <a:rPr lang="en-US" smtClean="0"/>
              <a:pPr/>
              <a:t>10/24/2019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C7A968-EE69-44D8-8A0C-5929583DA46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FE1827D-7635-4A14-A1AD-B0FC27A8189F}" type="datetimeFigureOut">
              <a:rPr lang="en-US" smtClean="0"/>
              <a:pPr/>
              <a:t>10/24/2019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C7A968-EE69-44D8-8A0C-5929583DA46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FE1827D-7635-4A14-A1AD-B0FC27A8189F}" type="datetimeFigureOut">
              <a:rPr lang="en-US" smtClean="0"/>
              <a:pPr/>
              <a:t>10/24/2019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C7A968-EE69-44D8-8A0C-5929583DA46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E1827D-7635-4A14-A1AD-B0FC27A8189F}" type="datetimeFigureOut">
              <a:rPr lang="en-US" smtClean="0"/>
              <a:pPr/>
              <a:t>10/24/2019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C7A968-EE69-44D8-8A0C-5929583DA46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E1827D-7635-4A14-A1AD-B0FC27A8189F}" type="datetimeFigureOut">
              <a:rPr lang="en-US" smtClean="0"/>
              <a:pPr/>
              <a:t>10/24/2019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C7A968-EE69-44D8-8A0C-5929583DA46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E1827D-7635-4A14-A1AD-B0FC27A8189F}" type="datetimeFigureOut">
              <a:rPr lang="en-US" smtClean="0"/>
              <a:pPr/>
              <a:t>10/24/2019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C7A968-EE69-44D8-8A0C-5929583DA46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E1827D-7635-4A14-A1AD-B0FC27A8189F}" type="datetimeFigureOut">
              <a:rPr lang="en-US" smtClean="0"/>
              <a:pPr/>
              <a:t>10/24/2019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C7A968-EE69-44D8-8A0C-5929583DA46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bit.ly/FLIPGC2019"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bit.ly/SCAST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bit.ly/NAR_PPT"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psytoolkit.org/" TargetMode="External"/><Relationship Id="rId3" Type="http://schemas.openxmlformats.org/officeDocument/2006/relationships/hyperlink" Target="https://opl.apa.org/" TargetMode="External"/><Relationship Id="rId7" Type="http://schemas.openxmlformats.org/officeDocument/2006/relationships/hyperlink" Target="http://www.funfaculty.org/drupal/node/2339" TargetMode="External"/><Relationship Id="rId2" Type="http://schemas.openxmlformats.org/officeDocument/2006/relationships/hyperlink" Target="https://teachpsych.org/Resources/Documents/otrp/resources/spencer15.docx" TargetMode="External"/><Relationship Id="rId1" Type="http://schemas.openxmlformats.org/officeDocument/2006/relationships/slideLayout" Target="../slideLayouts/slideLayout2.xml"/><Relationship Id="rId6" Type="http://schemas.openxmlformats.org/officeDocument/2006/relationships/hyperlink" Target="https://isle.hanover.edu/" TargetMode="External"/><Relationship Id="rId5" Type="http://schemas.openxmlformats.org/officeDocument/2006/relationships/hyperlink" Target="https://psych.hanover.edu/JavaTest/Media/ESP.html" TargetMode="External"/><Relationship Id="rId4" Type="http://schemas.openxmlformats.org/officeDocument/2006/relationships/hyperlink" Target="http://sciencecases.lib.buffalo.edu/"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dx.doi.org/10.1176/appi.ps.201100529" TargetMode="External"/><Relationship Id="rId2" Type="http://schemas.openxmlformats.org/officeDocument/2006/relationships/hyperlink" Target="https://teachpsych.org/Resources/Documents/otrp/resources/spencer15.docx" TargetMode="External"/><Relationship Id="rId1" Type="http://schemas.openxmlformats.org/officeDocument/2006/relationships/slideLayout" Target="../slideLayouts/slideLayout2.xml"/><Relationship Id="rId4" Type="http://schemas.openxmlformats.org/officeDocument/2006/relationships/hyperlink" Target="http://dx.doi.org/10.1111/j.1600-0447.2012.01826.x"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www.epsteineducation.com/home/about/default.aspx" TargetMode="External"/><Relationship Id="rId3" Type="http://schemas.openxmlformats.org/officeDocument/2006/relationships/hyperlink" Target="http://www1.udel.edu/inst/resources/sample-problems.html" TargetMode="External"/><Relationship Id="rId7" Type="http://schemas.openxmlformats.org/officeDocument/2006/relationships/hyperlink" Target="https://www.youtube.com/watch?v=xvzAm72yWvs" TargetMode="External"/><Relationship Id="rId2" Type="http://schemas.openxmlformats.org/officeDocument/2006/relationships/hyperlink" Target="https://www.heacademy.ac.uk/system/files/psychology-applied-learning-scenarios.pdf" TargetMode="External"/><Relationship Id="rId1" Type="http://schemas.openxmlformats.org/officeDocument/2006/relationships/slideLayout" Target="../slideLayouts/slideLayout2.xml"/><Relationship Id="rId6" Type="http://schemas.openxmlformats.org/officeDocument/2006/relationships/hyperlink" Target="https://ciel.viu.ca/teaching-learning-pedagogy/engaging-your-students/learning-through-groups-teams/what-team-based-learning-quick-guide-busy-faculty-members" TargetMode="External"/><Relationship Id="rId5" Type="http://schemas.openxmlformats.org/officeDocument/2006/relationships/hyperlink" Target="https://teachpsych.org/ebooks/eit2008/index.php" TargetMode="External"/><Relationship Id="rId4" Type="http://schemas.openxmlformats.org/officeDocument/2006/relationships/hyperlink" Target="https://teachpsych.org/Resources/Documents/otrp/resources/spencer15.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teachpsych.org/resources/Documents/ebooks/gstaebook.pdf" TargetMode="External"/><Relationship Id="rId7" Type="http://schemas.openxmlformats.org/officeDocument/2006/relationships/hyperlink" Target="http://sciencecases.lib.buffalo.edu/" TargetMode="External"/><Relationship Id="rId2" Type="http://schemas.openxmlformats.org/officeDocument/2006/relationships/hyperlink" Target="https://teachpsych.org/page-1784686/6904536" TargetMode="External"/><Relationship Id="rId1" Type="http://schemas.openxmlformats.org/officeDocument/2006/relationships/slideLayout" Target="../slideLayouts/slideLayout2.xml"/><Relationship Id="rId6" Type="http://schemas.openxmlformats.org/officeDocument/2006/relationships/hyperlink" Target="http://teachpsych.org/ebooks/asle2014/index.php" TargetMode="External"/><Relationship Id="rId5" Type="http://schemas.openxmlformats.org/officeDocument/2006/relationships/hyperlink" Target="http://www.apadiv2.org/resources/Documents/otrp/resources/kreiner09.pdf" TargetMode="External"/><Relationship Id="rId4" Type="http://schemas.openxmlformats.org/officeDocument/2006/relationships/hyperlink" Target="http://teachpsych.org/ebooks/integratingwritin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bit.ly/ORIHEART"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bit.ly/ORIHEAR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wmf"/><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FF0000"/>
                </a:solidFill>
              </a:rPr>
              <a:t>Flipping your class!</a:t>
            </a:r>
            <a:br>
              <a:rPr lang="en-US" dirty="0" smtClean="0">
                <a:solidFill>
                  <a:srgbClr val="FF0000"/>
                </a:solidFill>
              </a:rPr>
            </a:br>
            <a:r>
              <a:rPr lang="en-US" sz="3600" dirty="0" smtClean="0"/>
              <a:t>Jill Grose-Fifer, Ph.D.</a:t>
            </a:r>
            <a:endParaRPr lang="en-US" dirty="0"/>
          </a:p>
        </p:txBody>
      </p:sp>
      <p:sp>
        <p:nvSpPr>
          <p:cNvPr id="3" name="Subtitle 2"/>
          <p:cNvSpPr>
            <a:spLocks noGrp="1"/>
          </p:cNvSpPr>
          <p:nvPr>
            <p:ph type="subTitle" idx="1"/>
          </p:nvPr>
        </p:nvSpPr>
        <p:spPr/>
        <p:txBody>
          <a:bodyPr/>
          <a:lstStyle/>
          <a:p>
            <a:r>
              <a:rPr lang="en-US" dirty="0" smtClean="0">
                <a:solidFill>
                  <a:srgbClr val="FF0000"/>
                </a:solidFill>
                <a:hlinkClick r:id="rId3"/>
              </a:rPr>
              <a:t>http://bit.ly/FLIPGC2019</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Course Evaluations</a:t>
            </a:r>
            <a:endParaRPr lang="en-US" dirty="0">
              <a:solidFill>
                <a:srgbClr val="FF0000"/>
              </a:solidFill>
            </a:endParaRPr>
          </a:p>
        </p:txBody>
      </p:sp>
      <p:graphicFrame>
        <p:nvGraphicFramePr>
          <p:cNvPr id="4" name="Chart 3"/>
          <p:cNvGraphicFramePr/>
          <p:nvPr/>
        </p:nvGraphicFramePr>
        <p:xfrm>
          <a:off x="1353480" y="1611350"/>
          <a:ext cx="6057900" cy="40862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 of students passing with C or better</a:t>
            </a:r>
            <a:endParaRPr lang="en-US" dirty="0">
              <a:solidFill>
                <a:srgbClr val="FF0000"/>
              </a:solidFill>
            </a:endParaRPr>
          </a:p>
        </p:txBody>
      </p:sp>
      <p:graphicFrame>
        <p:nvGraphicFramePr>
          <p:cNvPr id="4" name="Chart 3"/>
          <p:cNvGraphicFramePr/>
          <p:nvPr/>
        </p:nvGraphicFramePr>
        <p:xfrm>
          <a:off x="1614487" y="1943100"/>
          <a:ext cx="5529263" cy="371475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Videos</a:t>
            </a:r>
            <a:endParaRPr lang="en-US" dirty="0">
              <a:solidFill>
                <a:srgbClr val="FF0000"/>
              </a:solidFill>
            </a:endParaRPr>
          </a:p>
        </p:txBody>
      </p:sp>
      <p:sp>
        <p:nvSpPr>
          <p:cNvPr id="3" name="Content Placeholder 2"/>
          <p:cNvSpPr>
            <a:spLocks noGrp="1"/>
          </p:cNvSpPr>
          <p:nvPr>
            <p:ph idx="1"/>
          </p:nvPr>
        </p:nvSpPr>
        <p:spPr>
          <a:xfrm>
            <a:off x="457199" y="1237785"/>
            <a:ext cx="8552985" cy="5620215"/>
          </a:xfrm>
        </p:spPr>
        <p:txBody>
          <a:bodyPr>
            <a:normAutofit fontScale="55000" lnSpcReduction="20000"/>
          </a:bodyPr>
          <a:lstStyle/>
          <a:p>
            <a:r>
              <a:rPr lang="en-US" sz="5900" b="1" dirty="0" smtClean="0"/>
              <a:t>Make 10 minute videos where possible</a:t>
            </a:r>
          </a:p>
          <a:p>
            <a:r>
              <a:rPr lang="en-US" sz="5900" dirty="0" smtClean="0"/>
              <a:t>Use headphones with microphone</a:t>
            </a:r>
          </a:p>
          <a:p>
            <a:endParaRPr lang="en-US" sz="5900" dirty="0" smtClean="0"/>
          </a:p>
          <a:p>
            <a:r>
              <a:rPr lang="en-US" sz="5900" dirty="0" smtClean="0"/>
              <a:t>Screen-cast-o-</a:t>
            </a:r>
            <a:r>
              <a:rPr lang="en-US" sz="5900" dirty="0" err="1" smtClean="0"/>
              <a:t>matic</a:t>
            </a:r>
            <a:r>
              <a:rPr lang="en-US" sz="5900" dirty="0" smtClean="0"/>
              <a:t> (demos) </a:t>
            </a:r>
            <a:r>
              <a:rPr lang="en-US" sz="4400" dirty="0" smtClean="0">
                <a:hlinkClick r:id="rId3"/>
              </a:rPr>
              <a:t>http://bit.ly/SCASTOM</a:t>
            </a:r>
            <a:endParaRPr lang="en-US" sz="5900" dirty="0" smtClean="0"/>
          </a:p>
          <a:p>
            <a:r>
              <a:rPr lang="en-US" sz="5900" dirty="0" smtClean="0"/>
              <a:t>Narrated </a:t>
            </a:r>
            <a:r>
              <a:rPr lang="en-US" sz="5900" dirty="0" err="1" smtClean="0"/>
              <a:t>Powerpoint</a:t>
            </a:r>
            <a:r>
              <a:rPr lang="en-US" sz="5900" dirty="0" smtClean="0"/>
              <a:t> (MAYER)  </a:t>
            </a:r>
            <a:r>
              <a:rPr lang="en-US" sz="4400" dirty="0" smtClean="0">
                <a:hlinkClick r:id="rId4"/>
              </a:rPr>
              <a:t>http://bit.ly/NAR_PPT</a:t>
            </a:r>
            <a:endParaRPr lang="en-US" sz="5900" dirty="0" smtClean="0"/>
          </a:p>
          <a:p>
            <a:endParaRPr lang="en-US" sz="5900" dirty="0" smtClean="0"/>
          </a:p>
          <a:p>
            <a:r>
              <a:rPr lang="en-US" sz="5900" dirty="0" smtClean="0"/>
              <a:t>Host on </a:t>
            </a:r>
            <a:r>
              <a:rPr lang="en-US" sz="5900" dirty="0" err="1" smtClean="0"/>
              <a:t>Vimeo</a:t>
            </a:r>
            <a:r>
              <a:rPr lang="en-US" sz="5900" dirty="0" smtClean="0"/>
              <a:t>, YouTube (unlisted) </a:t>
            </a:r>
          </a:p>
          <a:p>
            <a:r>
              <a:rPr lang="en-US" sz="5900" dirty="0" smtClean="0"/>
              <a:t>Post URL in Blackboard</a:t>
            </a:r>
            <a:r>
              <a:rPr lang="en-US" dirty="0" smtClean="0"/>
              <a:t/>
            </a:r>
            <a:br>
              <a:rPr lang="en-US" dirty="0" smtClean="0"/>
            </a:br>
            <a:r>
              <a:rPr lang="en-US" dirty="0" smtClean="0"/>
              <a:t> </a:t>
            </a:r>
            <a:br>
              <a:rPr lang="en-US" dirty="0" smtClean="0"/>
            </a:br>
            <a:r>
              <a:rPr lang="en-US" dirty="0" smtClean="0"/>
              <a:t/>
            </a:r>
            <a:br>
              <a:rPr lang="en-US" dirty="0" smtClean="0"/>
            </a:br>
            <a:endParaRPr lang="en-US" dirty="0" smtClean="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60077"/>
          </a:xfrm>
        </p:spPr>
        <p:txBody>
          <a:bodyPr/>
          <a:lstStyle/>
          <a:p>
            <a:r>
              <a:rPr lang="en-US" dirty="0" smtClean="0">
                <a:solidFill>
                  <a:srgbClr val="FF0000"/>
                </a:solidFill>
              </a:rPr>
              <a:t>In-class activities </a:t>
            </a:r>
            <a:endParaRPr lang="en-US" dirty="0">
              <a:solidFill>
                <a:srgbClr val="FF0000"/>
              </a:solidFill>
            </a:endParaRPr>
          </a:p>
        </p:txBody>
      </p:sp>
      <p:sp>
        <p:nvSpPr>
          <p:cNvPr id="3" name="Content Placeholder 2"/>
          <p:cNvSpPr>
            <a:spLocks noGrp="1"/>
          </p:cNvSpPr>
          <p:nvPr>
            <p:ph idx="1"/>
          </p:nvPr>
        </p:nvSpPr>
        <p:spPr>
          <a:xfrm>
            <a:off x="345688" y="735980"/>
            <a:ext cx="8452624" cy="5820937"/>
          </a:xfrm>
        </p:spPr>
        <p:txBody>
          <a:bodyPr>
            <a:normAutofit fontScale="25000" lnSpcReduction="20000"/>
          </a:bodyPr>
          <a:lstStyle/>
          <a:p>
            <a:pPr>
              <a:buNone/>
            </a:pPr>
            <a:r>
              <a:rPr lang="en-US" sz="8000" b="1" dirty="0" smtClean="0"/>
              <a:t>1) Solving authentic, complex problems</a:t>
            </a:r>
            <a:endParaRPr lang="en-US" sz="8000" b="1" dirty="0" smtClean="0">
              <a:hlinkClick r:id="rId2"/>
            </a:endParaRPr>
          </a:p>
          <a:p>
            <a:r>
              <a:rPr lang="en-US" sz="8000" dirty="0" smtClean="0"/>
              <a:t>Problem-based learning </a:t>
            </a:r>
            <a:endParaRPr lang="en-US" sz="7200" u="sng" dirty="0" smtClean="0"/>
          </a:p>
          <a:p>
            <a:r>
              <a:rPr lang="en-US" sz="8000" dirty="0" smtClean="0"/>
              <a:t>Spencer STP</a:t>
            </a:r>
            <a:endParaRPr lang="en-US" sz="9600" dirty="0" smtClean="0">
              <a:hlinkClick r:id="rId3"/>
            </a:endParaRPr>
          </a:p>
          <a:p>
            <a:r>
              <a:rPr lang="en-US" sz="8000" dirty="0" err="1" smtClean="0"/>
              <a:t>Kreiner</a:t>
            </a:r>
            <a:r>
              <a:rPr lang="en-US" sz="8000" dirty="0" smtClean="0"/>
              <a:t> STP (Sensation and Perception)</a:t>
            </a:r>
            <a:endParaRPr lang="en-US" sz="9600" dirty="0" smtClean="0"/>
          </a:p>
          <a:p>
            <a:r>
              <a:rPr lang="en-US" sz="8000" dirty="0" smtClean="0"/>
              <a:t>National Center for Case Study Teaching in Science (NCCSTS)</a:t>
            </a:r>
            <a:endParaRPr lang="en-US" sz="8000" dirty="0" smtClean="0">
              <a:hlinkClick r:id="rId4"/>
            </a:endParaRPr>
          </a:p>
          <a:p>
            <a:pPr>
              <a:buNone/>
            </a:pPr>
            <a:r>
              <a:rPr lang="en-US" sz="8000" b="1" dirty="0" smtClean="0"/>
              <a:t>2) Skill development</a:t>
            </a:r>
          </a:p>
          <a:p>
            <a:r>
              <a:rPr lang="en-US" sz="8000" dirty="0" smtClean="0"/>
              <a:t>Writing Workshops (Grose-Fifer &amp; Davis-Ferreira, 2018). </a:t>
            </a:r>
          </a:p>
          <a:p>
            <a:r>
              <a:rPr lang="en-US" sz="8000" dirty="0" smtClean="0"/>
              <a:t>Information Literacy Workshops (Brooks &amp; Brodsky, 2018)</a:t>
            </a:r>
          </a:p>
          <a:p>
            <a:r>
              <a:rPr lang="en-US" sz="8000" b="1" dirty="0" smtClean="0"/>
              <a:t>Scientific Literacy - experiments</a:t>
            </a:r>
            <a:endParaRPr lang="en-US" sz="8000" b="1" dirty="0" smtClean="0">
              <a:hlinkClick r:id="rId3"/>
            </a:endParaRPr>
          </a:p>
          <a:p>
            <a:r>
              <a:rPr lang="en-US" sz="8000" dirty="0" smtClean="0"/>
              <a:t>APA’s Online Psychology Library  </a:t>
            </a:r>
            <a:r>
              <a:rPr lang="en-US" sz="8000" i="1" dirty="0" smtClean="0">
                <a:hlinkClick r:id="rId3"/>
              </a:rPr>
              <a:t>https://opl.apa.org</a:t>
            </a:r>
            <a:endParaRPr lang="en-US" sz="8000" i="1" dirty="0" smtClean="0"/>
          </a:p>
          <a:p>
            <a:r>
              <a:rPr lang="en-US" sz="8000" dirty="0" err="1" smtClean="0"/>
              <a:t>Krantz</a:t>
            </a:r>
            <a:r>
              <a:rPr lang="en-US" sz="8000" dirty="0" smtClean="0"/>
              <a:t> website Hanover College </a:t>
            </a:r>
            <a:r>
              <a:rPr lang="en-US" sz="8000" i="1" dirty="0" smtClean="0">
                <a:hlinkClick r:id="rId5"/>
              </a:rPr>
              <a:t>https://psych.hanover.edu/JavaTest/Media/ESP.html</a:t>
            </a:r>
            <a:endParaRPr lang="en-US" sz="8000" i="1" dirty="0" smtClean="0"/>
          </a:p>
          <a:p>
            <a:r>
              <a:rPr lang="en-US" sz="8000" dirty="0" err="1" smtClean="0"/>
              <a:t>Krantz</a:t>
            </a:r>
            <a:r>
              <a:rPr lang="en-US" sz="8000" dirty="0" smtClean="0"/>
              <a:t> &amp; Schwartz Interactive Sensation Laboratory Exercises </a:t>
            </a:r>
            <a:r>
              <a:rPr lang="en-US" sz="8000" i="1" dirty="0" smtClean="0">
                <a:hlinkClick r:id="rId6"/>
              </a:rPr>
              <a:t>https://isle.hanover.edu </a:t>
            </a:r>
            <a:endParaRPr lang="en-US" sz="8000" i="1" dirty="0" smtClean="0"/>
          </a:p>
          <a:p>
            <a:r>
              <a:rPr lang="en-US" sz="8000" dirty="0" smtClean="0"/>
              <a:t>Faculty for Undergraduate Neuroscience </a:t>
            </a:r>
            <a:r>
              <a:rPr lang="en-US" sz="8000" i="1" dirty="0" smtClean="0">
                <a:hlinkClick r:id="rId7"/>
              </a:rPr>
              <a:t>www.funfaculty.org/drupal/node/2339</a:t>
            </a:r>
            <a:endParaRPr lang="en-US" sz="8000" i="1" dirty="0" smtClean="0"/>
          </a:p>
          <a:p>
            <a:r>
              <a:rPr lang="en-US" sz="8000" dirty="0" smtClean="0"/>
              <a:t>PSYTOOL KIT </a:t>
            </a:r>
            <a:r>
              <a:rPr lang="en-US" sz="8000" i="1" dirty="0" smtClean="0">
                <a:hlinkClick r:id="rId8"/>
              </a:rPr>
              <a:t>https://psytoolkit.org </a:t>
            </a:r>
            <a:r>
              <a:rPr lang="en-US" sz="8000" i="1" dirty="0" smtClean="0"/>
              <a:t>– great for RT</a:t>
            </a:r>
          </a:p>
          <a:p>
            <a:pPr>
              <a:buNone/>
            </a:pPr>
            <a:r>
              <a:rPr lang="en-US" sz="8000" b="1" dirty="0" smtClean="0"/>
              <a:t>3) Applying concepts/theories to understand behavior, thoughts, feelings</a:t>
            </a:r>
            <a:endParaRPr lang="en-US" sz="8000" b="1" dirty="0" smtClean="0">
              <a:hlinkClick r:id="rId4"/>
            </a:endParaRPr>
          </a:p>
          <a:p>
            <a:r>
              <a:rPr lang="en-US" sz="8000" dirty="0" smtClean="0"/>
              <a:t>Gestalt Principles in advertising – PPT and worksheet</a:t>
            </a:r>
          </a:p>
          <a:p>
            <a:pPr marL="0" indent="0">
              <a:buNone/>
            </a:pPr>
            <a:r>
              <a:rPr lang="en-US" sz="8000" b="1" dirty="0" smtClean="0"/>
              <a:t>4) Role-play  </a:t>
            </a:r>
            <a:r>
              <a:rPr lang="en-US" sz="8000" dirty="0" smtClean="0"/>
              <a:t>(Grose-Fifer, 2017)</a:t>
            </a:r>
            <a:r>
              <a:rPr lang="en-US" sz="8000" b="1" dirty="0" smtClean="0"/>
              <a:t>		</a:t>
            </a:r>
            <a:endParaRPr lang="en-US" sz="9600" dirty="0" smtClean="0">
              <a:solidFill>
                <a:srgbClr val="FF0000"/>
              </a:solidFill>
            </a:endParaRPr>
          </a:p>
          <a:p>
            <a:pPr marL="0" indent="0">
              <a:buNone/>
            </a:pPr>
            <a:endParaRPr lang="en-US" sz="8000" b="1" dirty="0" smtClean="0"/>
          </a:p>
          <a:p>
            <a:pPr>
              <a:buNone/>
            </a:pPr>
            <a:r>
              <a:rPr lang="en-US" sz="8000" dirty="0" smtClean="0"/>
              <a:t> </a:t>
            </a:r>
          </a:p>
          <a:p>
            <a:endParaRPr lang="en-US" dirty="0" smtClean="0"/>
          </a:p>
          <a:p>
            <a:endParaRPr lang="en-US" dirty="0"/>
          </a:p>
        </p:txBody>
      </p:sp>
      <p:sp>
        <p:nvSpPr>
          <p:cNvPr id="4" name="TextBox 3"/>
          <p:cNvSpPr txBox="1"/>
          <p:nvPr/>
        </p:nvSpPr>
        <p:spPr>
          <a:xfrm>
            <a:off x="4572000" y="6273225"/>
            <a:ext cx="4277228" cy="584775"/>
          </a:xfrm>
          <a:prstGeom prst="rect">
            <a:avLst/>
          </a:prstGeom>
          <a:noFill/>
        </p:spPr>
        <p:txBody>
          <a:bodyPr wrap="square" rtlCol="0">
            <a:spAutoFit/>
          </a:bodyPr>
          <a:lstStyle/>
          <a:p>
            <a:pPr algn="ctr">
              <a:buNone/>
            </a:pPr>
            <a:r>
              <a:rPr lang="en-US" sz="3200" dirty="0" smtClean="0">
                <a:solidFill>
                  <a:srgbClr val="FF0000"/>
                </a:solidFill>
              </a:rPr>
              <a:t>http://bit.ly/FLIPGC2019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14" end="14"/>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371475" y="114300"/>
            <a:ext cx="8401050" cy="6743700"/>
          </a:xfrm>
        </p:spPr>
        <p:txBody>
          <a:bodyPr>
            <a:normAutofit fontScale="70000" lnSpcReduction="20000"/>
          </a:bodyPr>
          <a:lstStyle/>
          <a:p>
            <a:pPr algn="ctr">
              <a:buNone/>
            </a:pPr>
            <a:r>
              <a:rPr lang="en-US" dirty="0">
                <a:solidFill>
                  <a:srgbClr val="FF0000"/>
                </a:solidFill>
              </a:rPr>
              <a:t> STACIE SPENCER </a:t>
            </a:r>
            <a:r>
              <a:rPr lang="en-US" dirty="0" smtClean="0">
                <a:solidFill>
                  <a:srgbClr val="FF0000"/>
                </a:solidFill>
              </a:rPr>
              <a:t> Problem-based Learning Example</a:t>
            </a:r>
          </a:p>
          <a:p>
            <a:pPr algn="ctr">
              <a:buNone/>
            </a:pPr>
            <a:endParaRPr lang="en-US" dirty="0" smtClean="0">
              <a:solidFill>
                <a:srgbClr val="FF0000"/>
              </a:solidFill>
            </a:endParaRPr>
          </a:p>
          <a:p>
            <a:pPr>
              <a:buNone/>
            </a:pPr>
            <a:r>
              <a:rPr lang="en-US" sz="2600" u="sng" dirty="0" smtClean="0">
                <a:hlinkClick r:id="rId2"/>
              </a:rPr>
              <a:t>https</a:t>
            </a:r>
            <a:r>
              <a:rPr lang="en-US" sz="2600" u="sng" dirty="0">
                <a:hlinkClick r:id="rId2"/>
              </a:rPr>
              <a:t>://teachpsych.org/Resources/Documents/otrp/resources/spencer15.docx</a:t>
            </a:r>
            <a:r>
              <a:rPr lang="en-US" sz="2600" dirty="0">
                <a:hlinkClick r:id="rId2"/>
              </a:rPr>
              <a:t>.</a:t>
            </a:r>
          </a:p>
          <a:p>
            <a:pPr marL="0" indent="0">
              <a:buNone/>
            </a:pPr>
            <a:r>
              <a:rPr lang="en-US" dirty="0"/>
              <a:t>Jonas Lamb was recently diagnosed with bipolar disorder. He </a:t>
            </a:r>
            <a:r>
              <a:rPr lang="en-US" dirty="0" smtClean="0"/>
              <a:t>is concerned </a:t>
            </a:r>
            <a:r>
              <a:rPr lang="en-US" dirty="0"/>
              <a:t>about telling others due to the stigma attached to mental illness.  He does not want to be treated differently because of his diagnosis.  On the other hand, he wonders if telling others would help de-stigmatize mental illness.  His mother says mental illness does not carry the stigma that it once did and tells him not to worry about it.</a:t>
            </a:r>
          </a:p>
          <a:p>
            <a:endParaRPr lang="en-US" dirty="0"/>
          </a:p>
          <a:p>
            <a:pPr marL="0" indent="0">
              <a:buNone/>
            </a:pPr>
            <a:r>
              <a:rPr lang="en-US" sz="3100" i="1" dirty="0" smtClean="0"/>
              <a:t>Make </a:t>
            </a:r>
            <a:r>
              <a:rPr lang="en-US" sz="3100" i="1" dirty="0"/>
              <a:t>a recommendation as to whether or not Mr. Lamb should avoid telling others about his diagnosis because of associated stigma or if telling others is likely to help de-stigmatize mental illness.</a:t>
            </a:r>
          </a:p>
          <a:p>
            <a:pPr marL="0" indent="-457200">
              <a:lnSpc>
                <a:spcPct val="120000"/>
              </a:lnSpc>
              <a:spcBef>
                <a:spcPts val="0"/>
              </a:spcBef>
              <a:buNone/>
            </a:pPr>
            <a:r>
              <a:rPr lang="en-US" sz="3400" i="1" dirty="0"/>
              <a:t/>
            </a:r>
            <a:br>
              <a:rPr lang="en-US" sz="3400" i="1" dirty="0"/>
            </a:br>
            <a:r>
              <a:rPr lang="en-US" sz="3400" dirty="0">
                <a:solidFill>
                  <a:srgbClr val="FF0000"/>
                </a:solidFill>
              </a:rPr>
              <a:t>STUDENT RESOURCES</a:t>
            </a:r>
            <a:r>
              <a:rPr lang="en-US" sz="3400" dirty="0"/>
              <a:t/>
            </a:r>
            <a:br>
              <a:rPr lang="en-US" sz="3400" dirty="0"/>
            </a:br>
            <a:r>
              <a:rPr lang="en-US" sz="2300" dirty="0"/>
              <a:t>Corrigan, P. W., Morris, S. B., Michaels, P. J., </a:t>
            </a:r>
            <a:r>
              <a:rPr lang="en-US" sz="2300" dirty="0" err="1"/>
              <a:t>Rafacz</a:t>
            </a:r>
            <a:r>
              <a:rPr lang="en-US" sz="2300" dirty="0"/>
              <a:t>, J. D., &amp; </a:t>
            </a:r>
            <a:r>
              <a:rPr lang="en-US" sz="2300" dirty="0" err="1"/>
              <a:t>Rüsch</a:t>
            </a:r>
            <a:r>
              <a:rPr lang="en-US" sz="2300" dirty="0"/>
              <a:t>, N. (2012). Challenging the public </a:t>
            </a:r>
            <a:r>
              <a:rPr lang="en-US" sz="2300" dirty="0" smtClean="0"/>
              <a:t>	stigma </a:t>
            </a:r>
            <a:r>
              <a:rPr lang="en-US" sz="2300" dirty="0"/>
              <a:t>of mental illness: A meta-analysis of outcome studies. </a:t>
            </a:r>
            <a:r>
              <a:rPr lang="en-US" sz="2300" i="1" dirty="0"/>
              <a:t>Psychiatric Services</a:t>
            </a:r>
            <a:r>
              <a:rPr lang="en-US" sz="2300" dirty="0"/>
              <a:t>, </a:t>
            </a:r>
            <a:r>
              <a:rPr lang="en-US" sz="2300" i="1" dirty="0"/>
              <a:t>63</a:t>
            </a:r>
            <a:r>
              <a:rPr lang="en-US" sz="2300" dirty="0"/>
              <a:t>, </a:t>
            </a:r>
            <a:r>
              <a:rPr lang="en-US" sz="2300" dirty="0" smtClean="0"/>
              <a:t>	963–973</a:t>
            </a:r>
            <a:r>
              <a:rPr lang="en-US" sz="2300" dirty="0"/>
              <a:t>. </a:t>
            </a:r>
            <a:r>
              <a:rPr lang="en-US" sz="2300" u="sng" dirty="0">
                <a:hlinkClick r:id="rId3"/>
              </a:rPr>
              <a:t>http://dx.doi.org/10.1176/appi.ps.201100529</a:t>
            </a:r>
            <a:r>
              <a:rPr lang="en-US" sz="2300" dirty="0"/>
              <a:t/>
            </a:r>
            <a:br>
              <a:rPr lang="en-US" sz="2300" dirty="0"/>
            </a:br>
            <a:r>
              <a:rPr lang="en-US" sz="2300" dirty="0" err="1"/>
              <a:t>Schomerus</a:t>
            </a:r>
            <a:r>
              <a:rPr lang="en-US" sz="2300" dirty="0"/>
              <a:t>, G., </a:t>
            </a:r>
            <a:r>
              <a:rPr lang="en-US" sz="2300" dirty="0" err="1"/>
              <a:t>Schwahn</a:t>
            </a:r>
            <a:r>
              <a:rPr lang="en-US" sz="2300" dirty="0"/>
              <a:t>, C., </a:t>
            </a:r>
            <a:r>
              <a:rPr lang="en-US" sz="2300" dirty="0" err="1"/>
              <a:t>Holzinger</a:t>
            </a:r>
            <a:r>
              <a:rPr lang="en-US" sz="2300" dirty="0"/>
              <a:t>, A., Corrigan, P. W., </a:t>
            </a:r>
            <a:r>
              <a:rPr lang="en-US" sz="2300" dirty="0" err="1"/>
              <a:t>Grabe</a:t>
            </a:r>
            <a:r>
              <a:rPr lang="en-US" sz="2300" dirty="0"/>
              <a:t>, H. J., </a:t>
            </a:r>
            <a:r>
              <a:rPr lang="en-US" sz="2300" dirty="0" err="1"/>
              <a:t>Carta</a:t>
            </a:r>
            <a:r>
              <a:rPr lang="en-US" sz="2300" dirty="0"/>
              <a:t>, M. G., &amp; </a:t>
            </a:r>
            <a:r>
              <a:rPr lang="en-US" sz="2300" dirty="0" err="1"/>
              <a:t>Angermeyer</a:t>
            </a:r>
            <a:r>
              <a:rPr lang="en-US" sz="2300" dirty="0"/>
              <a:t>, </a:t>
            </a:r>
            <a:r>
              <a:rPr lang="en-US" sz="2300" dirty="0" smtClean="0"/>
              <a:t>	M</a:t>
            </a:r>
            <a:r>
              <a:rPr lang="en-US" sz="2300" dirty="0"/>
              <a:t>. C. (2012). Evolution of public attitudes about mental illness: A systematic review and </a:t>
            </a:r>
            <a:r>
              <a:rPr lang="en-US" sz="2300" dirty="0" smtClean="0"/>
              <a:t>	meta-analysis</a:t>
            </a:r>
            <a:r>
              <a:rPr lang="en-US" sz="2300" dirty="0"/>
              <a:t>. </a:t>
            </a:r>
            <a:r>
              <a:rPr lang="en-US" sz="2300" i="1" dirty="0" err="1"/>
              <a:t>Acta</a:t>
            </a:r>
            <a:r>
              <a:rPr lang="en-US" sz="2300" i="1" dirty="0"/>
              <a:t> </a:t>
            </a:r>
            <a:r>
              <a:rPr lang="en-US" sz="2300" i="1" dirty="0" err="1"/>
              <a:t>Psychiatrica</a:t>
            </a:r>
            <a:r>
              <a:rPr lang="en-US" sz="2300" i="1" dirty="0"/>
              <a:t> </a:t>
            </a:r>
            <a:r>
              <a:rPr lang="en-US" sz="2300" i="1" dirty="0" err="1"/>
              <a:t>Scandinavica</a:t>
            </a:r>
            <a:r>
              <a:rPr lang="en-US" sz="2300" dirty="0"/>
              <a:t>, </a:t>
            </a:r>
            <a:r>
              <a:rPr lang="en-US" sz="2300" i="1" dirty="0"/>
              <a:t>125</a:t>
            </a:r>
            <a:r>
              <a:rPr lang="en-US" sz="2300" dirty="0"/>
              <a:t>, 440–452. </a:t>
            </a:r>
            <a:r>
              <a:rPr lang="en-US" sz="2300" dirty="0" smtClean="0"/>
              <a:t>	</a:t>
            </a:r>
            <a:r>
              <a:rPr lang="en-US" sz="2300" u="sng" dirty="0" smtClean="0">
                <a:hlinkClick r:id="rId4"/>
              </a:rPr>
              <a:t>http</a:t>
            </a:r>
            <a:r>
              <a:rPr lang="en-US" sz="2300" u="sng" dirty="0">
                <a:hlinkClick r:id="rId4"/>
              </a:rPr>
              <a:t>://dx.doi.org/10.1111/j.1600-0447.2012.01826.x</a:t>
            </a:r>
            <a:endParaRPr lang="en-US" sz="3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Resources for PBL &amp;</a:t>
            </a:r>
            <a:br>
              <a:rPr lang="en-US" dirty="0" smtClean="0">
                <a:solidFill>
                  <a:srgbClr val="FF0000"/>
                </a:solidFill>
              </a:rPr>
            </a:br>
            <a:r>
              <a:rPr lang="en-US" dirty="0" smtClean="0">
                <a:solidFill>
                  <a:srgbClr val="FF0000"/>
                </a:solidFill>
              </a:rPr>
              <a:t>Team-based Learning</a:t>
            </a:r>
            <a:endParaRPr lang="en-US" dirty="0">
              <a:solidFill>
                <a:srgbClr val="FF0000"/>
              </a:solidFill>
            </a:endParaRPr>
          </a:p>
        </p:txBody>
      </p:sp>
      <p:sp>
        <p:nvSpPr>
          <p:cNvPr id="3" name="Content Placeholder 2"/>
          <p:cNvSpPr>
            <a:spLocks noGrp="1"/>
          </p:cNvSpPr>
          <p:nvPr>
            <p:ph idx="1"/>
          </p:nvPr>
        </p:nvSpPr>
        <p:spPr/>
        <p:txBody>
          <a:bodyPr>
            <a:normAutofit fontScale="47500" lnSpcReduction="20000"/>
          </a:bodyPr>
          <a:lstStyle/>
          <a:p>
            <a:pPr marL="457200" indent="-457200">
              <a:buNone/>
            </a:pPr>
            <a:r>
              <a:rPr lang="en-US" dirty="0" smtClean="0"/>
              <a:t>Norton, L. (2004). </a:t>
            </a:r>
            <a:r>
              <a:rPr lang="en-US" i="1" dirty="0" smtClean="0"/>
              <a:t>Psychology Applied Learning Scenarios (PALS): A practical introduction to problem-based learning using vignettes for psychology lecturers </a:t>
            </a:r>
            <a:r>
              <a:rPr lang="en-US" dirty="0" smtClean="0"/>
              <a:t>  Retrieved from </a:t>
            </a:r>
            <a:r>
              <a:rPr lang="en-US" u="sng" dirty="0" smtClean="0">
                <a:hlinkClick r:id="rId2"/>
              </a:rPr>
              <a:t>https://www.heacademy.ac.uk/system/files/psychology-applied-learning-scenarios.pdf</a:t>
            </a:r>
            <a:endParaRPr lang="en-US" dirty="0" smtClean="0">
              <a:hlinkClick r:id="rId2"/>
            </a:endParaRPr>
          </a:p>
          <a:p>
            <a:pPr marL="457200" indent="-457200">
              <a:buNone/>
            </a:pPr>
            <a:r>
              <a:rPr lang="en-US" dirty="0" err="1" smtClean="0"/>
              <a:t>Papageorgiou</a:t>
            </a:r>
            <a:r>
              <a:rPr lang="en-US" dirty="0" smtClean="0"/>
              <a:t>, A., </a:t>
            </a:r>
            <a:r>
              <a:rPr lang="en-US" dirty="0" err="1" smtClean="0"/>
              <a:t>McCrorie</a:t>
            </a:r>
            <a:r>
              <a:rPr lang="en-US" dirty="0" smtClean="0"/>
              <a:t>, P., </a:t>
            </a:r>
            <a:r>
              <a:rPr lang="en-US" dirty="0" err="1" smtClean="0"/>
              <a:t>Georgiades</a:t>
            </a:r>
            <a:r>
              <a:rPr lang="en-US" dirty="0" smtClean="0"/>
              <a:t>, S. &amp; </a:t>
            </a:r>
            <a:r>
              <a:rPr lang="en-US" dirty="0" err="1" smtClean="0"/>
              <a:t>Perdikogianni</a:t>
            </a:r>
            <a:r>
              <a:rPr lang="en-US" dirty="0" smtClean="0"/>
              <a:t>, M. (2015). Psychology for psychologists: A problem-based approach to undergraduate psychology teaching. . London: Palgrave.</a:t>
            </a:r>
          </a:p>
          <a:p>
            <a:pPr marL="457200" indent="-457200">
              <a:buNone/>
            </a:pPr>
            <a:r>
              <a:rPr lang="en-US" dirty="0" smtClean="0"/>
              <a:t>	Problem-based Learning at the University of Delaware.  </a:t>
            </a:r>
            <a:r>
              <a:rPr lang="en-US" u="sng" dirty="0" smtClean="0">
                <a:hlinkClick r:id="rId3"/>
              </a:rPr>
              <a:t>http://www1.udel.edu/inst/resources/sample-problems.html</a:t>
            </a:r>
            <a:endParaRPr lang="en-US" dirty="0" smtClean="0">
              <a:hlinkClick r:id="rId3"/>
            </a:endParaRPr>
          </a:p>
          <a:p>
            <a:pPr marL="457200" indent="-457200">
              <a:buNone/>
            </a:pPr>
            <a:r>
              <a:rPr lang="en-US" dirty="0" smtClean="0"/>
              <a:t>Spencer, S.M. (2015). Instructor materials for teaching Research Methods using a consulting model. Retrieved from the Society of Teaching of Psychology's website </a:t>
            </a:r>
            <a:r>
              <a:rPr lang="en-US" u="sng" dirty="0" smtClean="0">
                <a:hlinkClick r:id="rId4"/>
              </a:rPr>
              <a:t>https://teachpsych.org/Resources/Documents/otrp/resources/spencer15.docx</a:t>
            </a:r>
            <a:r>
              <a:rPr lang="en-US" dirty="0" smtClean="0">
                <a:hlinkClick r:id="rId4"/>
              </a:rPr>
              <a:t>.</a:t>
            </a:r>
          </a:p>
          <a:p>
            <a:pPr marL="457200" indent="-457200">
              <a:buNone/>
            </a:pPr>
            <a:r>
              <a:rPr lang="en-US" dirty="0" err="1" smtClean="0"/>
              <a:t>Yandell</a:t>
            </a:r>
            <a:r>
              <a:rPr lang="en-US" dirty="0" smtClean="0"/>
              <a:t>, L. R., &amp; Giordano, P. J. (2008). Exploring the use of Problem-Based Learning in psychology courses. In S. Meyers &amp; J. </a:t>
            </a:r>
            <a:r>
              <a:rPr lang="en-US" dirty="0" err="1" smtClean="0"/>
              <a:t>Stowell</a:t>
            </a:r>
            <a:r>
              <a:rPr lang="en-US" dirty="0" smtClean="0"/>
              <a:t> (Eds.), </a:t>
            </a:r>
            <a:r>
              <a:rPr lang="en-US" i="1" dirty="0" smtClean="0"/>
              <a:t>Essays from e-</a:t>
            </a:r>
            <a:r>
              <a:rPr lang="en-US" i="1" dirty="0" err="1" smtClean="0"/>
              <a:t>xcellence</a:t>
            </a:r>
            <a:r>
              <a:rPr lang="en-US" i="1" dirty="0" smtClean="0"/>
              <a:t> in teaching, Volume 8</a:t>
            </a:r>
            <a:r>
              <a:rPr lang="en-US" dirty="0" smtClean="0"/>
              <a:t> (pp. 8-12). Retrieved from the Society for the Teaching of Psychology website </a:t>
            </a:r>
            <a:r>
              <a:rPr lang="en-US" u="sng" dirty="0" smtClean="0">
                <a:hlinkClick r:id="rId5"/>
              </a:rPr>
              <a:t>https://teachpsych.org/ebooks/eit2008/index.php</a:t>
            </a:r>
            <a:endParaRPr lang="en-US" dirty="0" smtClean="0">
              <a:hlinkClick r:id="rId5"/>
            </a:endParaRPr>
          </a:p>
          <a:p>
            <a:pPr marL="0" indent="-457200">
              <a:buNone/>
            </a:pPr>
            <a:r>
              <a:rPr lang="en-US" b="1" dirty="0" smtClean="0"/>
              <a:t>Team-based learning video</a:t>
            </a:r>
          </a:p>
          <a:p>
            <a:pPr marL="0" indent="-457200">
              <a:buNone/>
            </a:pPr>
            <a:r>
              <a:rPr lang="en-US" u="sng" dirty="0" smtClean="0">
                <a:hlinkClick r:id="rId6"/>
              </a:rPr>
              <a:t>https://ciel.viu.ca/teaching-learning-pedagogy/engaging-your-students/learning-through-	groups-teams/what-team-based-learning-quick-guide-busy-faculty-members</a:t>
            </a:r>
            <a:endParaRPr lang="en-US" dirty="0" smtClean="0">
              <a:hlinkClick r:id="rId6"/>
            </a:endParaRPr>
          </a:p>
          <a:p>
            <a:pPr marL="0" indent="-457200">
              <a:buNone/>
            </a:pPr>
            <a:r>
              <a:rPr lang="en-US" b="1" dirty="0" smtClean="0"/>
              <a:t>PBL at JMP video</a:t>
            </a:r>
          </a:p>
          <a:p>
            <a:pPr marL="0" indent="-457200">
              <a:buNone/>
            </a:pPr>
            <a:r>
              <a:rPr lang="en-US" u="sng" dirty="0" smtClean="0">
                <a:hlinkClick r:id="rId7"/>
              </a:rPr>
              <a:t>https://www.youtube.com/watch?v=xvzAm72yWvs</a:t>
            </a:r>
            <a:endParaRPr lang="en-US" dirty="0" smtClean="0">
              <a:hlinkClick r:id="rId7"/>
            </a:endParaRPr>
          </a:p>
          <a:p>
            <a:pPr marL="0" indent="-457200">
              <a:buNone/>
            </a:pPr>
            <a:r>
              <a:rPr lang="en-US" b="1" dirty="0" smtClean="0"/>
              <a:t>IF-AT cards used in Team-based learning</a:t>
            </a:r>
            <a:r>
              <a:rPr lang="en-US" dirty="0" smtClean="0"/>
              <a:t/>
            </a:r>
            <a:br>
              <a:rPr lang="en-US" dirty="0" smtClean="0"/>
            </a:br>
            <a:r>
              <a:rPr lang="en-US" dirty="0" smtClean="0">
                <a:hlinkClick r:id="rId8"/>
              </a:rPr>
              <a:t>http://www.epsteineducation.com/home/about/default.aspx</a:t>
            </a:r>
            <a:endParaRPr lang="en-US" dirty="0" smtClean="0"/>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Other Resources</a:t>
            </a:r>
            <a:endParaRPr lang="en-US" dirty="0">
              <a:solidFill>
                <a:srgbClr val="FF0000"/>
              </a:solidFill>
            </a:endParaRPr>
          </a:p>
        </p:txBody>
      </p:sp>
      <p:sp>
        <p:nvSpPr>
          <p:cNvPr id="3" name="Content Placeholder 2"/>
          <p:cNvSpPr>
            <a:spLocks noGrp="1"/>
          </p:cNvSpPr>
          <p:nvPr>
            <p:ph idx="1"/>
          </p:nvPr>
        </p:nvSpPr>
        <p:spPr/>
        <p:txBody>
          <a:bodyPr>
            <a:normAutofit fontScale="47500" lnSpcReduction="20000"/>
          </a:bodyPr>
          <a:lstStyle/>
          <a:p>
            <a:pPr>
              <a:buNone/>
            </a:pPr>
            <a:r>
              <a:rPr lang="en-US" dirty="0" err="1" smtClean="0"/>
              <a:t>Akçayır</a:t>
            </a:r>
            <a:r>
              <a:rPr lang="en-US" dirty="0" smtClean="0"/>
              <a:t>, G., &amp; </a:t>
            </a:r>
            <a:r>
              <a:rPr lang="en-US" dirty="0" err="1" smtClean="0"/>
              <a:t>Akçayır</a:t>
            </a:r>
            <a:r>
              <a:rPr lang="en-US" dirty="0" smtClean="0"/>
              <a:t>, M. (2018). The flipped classroom: A review of its advantages and challenges. </a:t>
            </a:r>
            <a:r>
              <a:rPr lang="en-US" i="1" dirty="0" smtClean="0"/>
              <a:t>Computers &amp; Education, 126</a:t>
            </a:r>
            <a:r>
              <a:rPr lang="en-US" dirty="0" smtClean="0"/>
              <a:t>, 334-345. </a:t>
            </a:r>
          </a:p>
          <a:p>
            <a:pPr>
              <a:buNone/>
            </a:pPr>
            <a:r>
              <a:rPr lang="en-US" dirty="0" smtClean="0"/>
              <a:t>Brooks, P.J. &amp; Brodsky. J.E. (2018). Combating Fake News: Teaching Tips for General Education Courses. </a:t>
            </a:r>
            <a:r>
              <a:rPr lang="en-US" dirty="0" smtClean="0">
                <a:hlinkClick r:id="rId2"/>
              </a:rPr>
              <a:t>https://teachpsych.org/page-1784686/6904536</a:t>
            </a:r>
            <a:endParaRPr lang="en-US" dirty="0" smtClean="0"/>
          </a:p>
          <a:p>
            <a:pPr marL="346075" indent="-346075">
              <a:buNone/>
            </a:pPr>
            <a:r>
              <a:rPr lang="en-US" dirty="0" smtClean="0"/>
              <a:t>Grose-Fifer, J. (2017). Using role play to enhance critical thinking about ethics in psychology. In R. Obeid, A. M. Schwartz, C. Shane-Simpson, &amp; P. J. Brooks (Eds.) </a:t>
            </a:r>
            <a:r>
              <a:rPr lang="en-US" i="1" dirty="0" smtClean="0"/>
              <a:t>How we teach now: The 	GSTA guide to student-centered teaching.</a:t>
            </a:r>
            <a:r>
              <a:rPr lang="en-US" dirty="0" smtClean="0"/>
              <a:t> Retrieved from the Society for the Teaching of Psychology web site: </a:t>
            </a:r>
            <a:r>
              <a:rPr lang="en-US" dirty="0" smtClean="0">
                <a:hlinkClick r:id="rId3"/>
              </a:rPr>
              <a:t>http://teachpsych.org/resources/Documents/ebooks/gstaebook.pdf</a:t>
            </a:r>
            <a:endParaRPr lang="en-US" dirty="0" smtClean="0"/>
          </a:p>
          <a:p>
            <a:pPr>
              <a:buNone/>
            </a:pPr>
            <a:r>
              <a:rPr lang="en-US" dirty="0" smtClean="0"/>
              <a:t>Grose-Fifer, J., Brooks, P.J., &amp; O’Connor, M. (2019). </a:t>
            </a:r>
            <a:r>
              <a:rPr lang="en-US" i="1" dirty="0" smtClean="0"/>
              <a:t>Teaching Psychology: An evidence-based approach.</a:t>
            </a:r>
            <a:r>
              <a:rPr lang="en-US" dirty="0" smtClean="0"/>
              <a:t>  New York, NY: John Wiley and Sons. </a:t>
            </a:r>
            <a:r>
              <a:rPr lang="en-US" dirty="0" smtClean="0">
                <a:solidFill>
                  <a:srgbClr val="FF0000"/>
                </a:solidFill>
              </a:rPr>
              <a:t>USE </a:t>
            </a:r>
            <a:r>
              <a:rPr lang="en-US" smtClean="0">
                <a:solidFill>
                  <a:srgbClr val="FF0000"/>
                </a:solidFill>
              </a:rPr>
              <a:t>CODE </a:t>
            </a:r>
            <a:r>
              <a:rPr lang="en-US" smtClean="0">
                <a:solidFill>
                  <a:srgbClr val="FF0000"/>
                </a:solidFill>
              </a:rPr>
              <a:t>C2020 </a:t>
            </a:r>
            <a:r>
              <a:rPr lang="en-US" dirty="0" smtClean="0">
                <a:solidFill>
                  <a:srgbClr val="FF0000"/>
                </a:solidFill>
              </a:rPr>
              <a:t>at Wiley.com to get 20% off, exp 12/31/2019</a:t>
            </a:r>
          </a:p>
          <a:p>
            <a:pPr>
              <a:buNone/>
            </a:pPr>
            <a:r>
              <a:rPr lang="en-US" dirty="0" smtClean="0"/>
              <a:t>Grose-Fifer, J., &amp; Davis-Ferreira, C. (2018). Improved student outcomes in biological psychology courses through </a:t>
            </a:r>
            <a:r>
              <a:rPr lang="en-US" dirty="0" err="1" smtClean="0"/>
              <a:t>scaffolded</a:t>
            </a:r>
            <a:r>
              <a:rPr lang="en-US" dirty="0" smtClean="0"/>
              <a:t> reading and writing assignments. In T. </a:t>
            </a:r>
            <a:r>
              <a:rPr lang="en-US" dirty="0" err="1" smtClean="0"/>
              <a:t>Kuther</a:t>
            </a:r>
            <a:r>
              <a:rPr lang="en-US" dirty="0" smtClean="0"/>
              <a:t> (Ed.), </a:t>
            </a:r>
            <a:r>
              <a:rPr lang="en-US" i="1" dirty="0" smtClean="0"/>
              <a:t>Integrating writing into the college classroom. Strategies for promoting student skills.</a:t>
            </a:r>
            <a:r>
              <a:rPr lang="en-US" dirty="0" smtClean="0"/>
              <a:t> Retrieved from the Society for the Teaching of Psychology website: </a:t>
            </a:r>
            <a:r>
              <a:rPr lang="en-US" u="sng" dirty="0" smtClean="0">
                <a:hlinkClick r:id="rId4"/>
              </a:rPr>
              <a:t>http://teachpsych.org/ebooks/integratingwriting</a:t>
            </a:r>
            <a:endParaRPr lang="en-US" dirty="0" smtClean="0"/>
          </a:p>
          <a:p>
            <a:pPr>
              <a:buNone/>
            </a:pPr>
            <a:r>
              <a:rPr lang="en-US" dirty="0" err="1" smtClean="0"/>
              <a:t>Kreiner</a:t>
            </a:r>
            <a:r>
              <a:rPr lang="en-US" dirty="0" smtClean="0"/>
              <a:t>, D. S. (2009). Problem-based group activities for teaching Sensation and Perception. </a:t>
            </a:r>
            <a:r>
              <a:rPr lang="en-US" i="1" dirty="0" smtClean="0"/>
              <a:t>Teaching of Psychology, 36</a:t>
            </a:r>
            <a:r>
              <a:rPr lang="en-US" dirty="0" smtClean="0"/>
              <a:t>(4), 253-256. </a:t>
            </a:r>
            <a:r>
              <a:rPr lang="en-US" dirty="0" smtClean="0">
                <a:hlinkClick r:id="rId5"/>
              </a:rPr>
              <a:t>http://www.apadiv2.org/resources/Documents/otrp/resources/kreiner09.pdf</a:t>
            </a:r>
            <a:endParaRPr lang="en-US" dirty="0" smtClean="0"/>
          </a:p>
          <a:p>
            <a:pPr>
              <a:buNone/>
            </a:pPr>
            <a:r>
              <a:rPr lang="en-US" dirty="0" smtClean="0"/>
              <a:t>Mayer, R. E. (2014). Research-based principles for designing multimedia instruction. In V. A. </a:t>
            </a:r>
            <a:r>
              <a:rPr lang="en-US" dirty="0" err="1" smtClean="0"/>
              <a:t>Benassi</a:t>
            </a:r>
            <a:r>
              <a:rPr lang="en-US" dirty="0" smtClean="0"/>
              <a:t>, C. E. </a:t>
            </a:r>
            <a:r>
              <a:rPr lang="en-US" dirty="0" err="1" smtClean="0"/>
              <a:t>Overson</a:t>
            </a:r>
            <a:r>
              <a:rPr lang="en-US" dirty="0" smtClean="0"/>
              <a:t> &amp; C. M. </a:t>
            </a:r>
            <a:r>
              <a:rPr lang="en-US" dirty="0" err="1" smtClean="0"/>
              <a:t>Hakala</a:t>
            </a:r>
            <a:r>
              <a:rPr lang="en-US" dirty="0" smtClean="0"/>
              <a:t> (Eds.), </a:t>
            </a:r>
            <a:r>
              <a:rPr lang="en-US" i="1" dirty="0" smtClean="0"/>
              <a:t>Applying Science of Learning in Education: Infusing Psychological Science into the Curriculum</a:t>
            </a:r>
            <a:r>
              <a:rPr lang="en-US" dirty="0" smtClean="0"/>
              <a:t>. Retrieved from the Society for Teaching of Psychology website: </a:t>
            </a:r>
            <a:r>
              <a:rPr lang="en-US" u="sng" dirty="0" smtClean="0">
                <a:hlinkClick r:id="rId6"/>
              </a:rPr>
              <a:t>http://teachpsych.org/ebooks/asle2014/index.php</a:t>
            </a:r>
            <a:endParaRPr lang="en-US" u="sng" dirty="0" smtClean="0"/>
          </a:p>
          <a:p>
            <a:pPr>
              <a:buNone/>
            </a:pPr>
            <a:r>
              <a:rPr lang="en-US" dirty="0" smtClean="0"/>
              <a:t>National Center for Case Study Teaching in Science (NCCSTS). </a:t>
            </a:r>
            <a:r>
              <a:rPr lang="en-US" dirty="0" smtClean="0">
                <a:hlinkClick r:id="rId7"/>
              </a:rPr>
              <a:t>http://sciencecases.lib.buffalo.edu/</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FlippedClassroom.jpg"/>
          <p:cNvPicPr>
            <a:picLocks noGrp="1" noChangeAspect="1"/>
          </p:cNvPicPr>
          <p:nvPr>
            <p:ph idx="1"/>
          </p:nvPr>
        </p:nvPicPr>
        <p:blipFill>
          <a:blip r:embed="rId2" cstate="print"/>
          <a:stretch>
            <a:fillRect/>
          </a:stretch>
        </p:blipFill>
        <p:spPr>
          <a:xfrm>
            <a:off x="287061" y="210083"/>
            <a:ext cx="8569878" cy="6125599"/>
          </a:xfrm>
        </p:spPr>
      </p:pic>
      <p:sp>
        <p:nvSpPr>
          <p:cNvPr id="6" name="Rectangle 5"/>
          <p:cNvSpPr/>
          <p:nvPr/>
        </p:nvSpPr>
        <p:spPr>
          <a:xfrm>
            <a:off x="276225" y="3429000"/>
            <a:ext cx="8610600" cy="288607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Blooms_Taxonomy_pyramid_cake-style-use-with-permission.jpg"/>
          <p:cNvPicPr>
            <a:picLocks noChangeAspect="1"/>
          </p:cNvPicPr>
          <p:nvPr/>
        </p:nvPicPr>
        <p:blipFill>
          <a:blip r:embed="rId3" cstate="print"/>
          <a:stretch>
            <a:fillRect/>
          </a:stretch>
        </p:blipFill>
        <p:spPr>
          <a:xfrm>
            <a:off x="2793380" y="3626593"/>
            <a:ext cx="3557239" cy="2612282"/>
          </a:xfrm>
          <a:prstGeom prst="rect">
            <a:avLst/>
          </a:prstGeom>
        </p:spPr>
      </p:pic>
      <p:sp>
        <p:nvSpPr>
          <p:cNvPr id="7" name="TextBox 6"/>
          <p:cNvSpPr txBox="1"/>
          <p:nvPr/>
        </p:nvSpPr>
        <p:spPr>
          <a:xfrm>
            <a:off x="3185764" y="6488668"/>
            <a:ext cx="5591175" cy="369332"/>
          </a:xfrm>
          <a:prstGeom prst="rect">
            <a:avLst/>
          </a:prstGeom>
          <a:noFill/>
        </p:spPr>
        <p:txBody>
          <a:bodyPr wrap="square" rtlCol="0">
            <a:spAutoFit/>
          </a:bodyPr>
          <a:lstStyle/>
          <a:p>
            <a:r>
              <a:rPr lang="en-US" dirty="0" smtClean="0"/>
              <a:t>Flipped classes change where these activities take place</a:t>
            </a:r>
            <a:endParaRPr lang="en-US" dirty="0"/>
          </a:p>
        </p:txBody>
      </p:sp>
      <p:sp>
        <p:nvSpPr>
          <p:cNvPr id="9" name="Rectangle 8"/>
          <p:cNvSpPr/>
          <p:nvPr/>
        </p:nvSpPr>
        <p:spPr>
          <a:xfrm>
            <a:off x="428625" y="3581400"/>
            <a:ext cx="8610600" cy="288607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340809" y="3429000"/>
            <a:ext cx="2926498" cy="3150117"/>
          </a:xfrm>
          <a:prstGeom prst="rect">
            <a:avLst/>
          </a:prstGeom>
        </p:spPr>
      </p:pic>
      <p:sp>
        <p:nvSpPr>
          <p:cNvPr id="12" name="TextBox 11"/>
          <p:cNvSpPr txBox="1"/>
          <p:nvPr/>
        </p:nvSpPr>
        <p:spPr>
          <a:xfrm>
            <a:off x="992458" y="713678"/>
            <a:ext cx="1962615" cy="369332"/>
          </a:xfrm>
          <a:prstGeom prst="rect">
            <a:avLst/>
          </a:prstGeom>
          <a:noFill/>
        </p:spPr>
        <p:txBody>
          <a:bodyPr wrap="square" rtlCol="0">
            <a:spAutoFit/>
          </a:bodyPr>
          <a:lstStyle/>
          <a:p>
            <a:r>
              <a:rPr lang="en-US" dirty="0" smtClean="0"/>
              <a:t>In Class</a:t>
            </a:r>
            <a:endParaRPr lang="en-US" dirty="0"/>
          </a:p>
        </p:txBody>
      </p:sp>
      <p:pic>
        <p:nvPicPr>
          <p:cNvPr id="13" name="Picture 12" descr="Blooms_Taxonomy_pyramid_cake-style-use-with-permission.jpg"/>
          <p:cNvPicPr>
            <a:picLocks noChangeAspect="1"/>
          </p:cNvPicPr>
          <p:nvPr/>
        </p:nvPicPr>
        <p:blipFill>
          <a:blip r:embed="rId3" cstate="print"/>
          <a:stretch>
            <a:fillRect/>
          </a:stretch>
        </p:blipFill>
        <p:spPr>
          <a:xfrm>
            <a:off x="4991099" y="3883070"/>
            <a:ext cx="3557239" cy="2612282"/>
          </a:xfrm>
          <a:prstGeom prst="rect">
            <a:avLst/>
          </a:prstGeom>
        </p:spPr>
      </p:pic>
      <p:sp>
        <p:nvSpPr>
          <p:cNvPr id="14" name="Oval 13"/>
          <p:cNvSpPr/>
          <p:nvPr/>
        </p:nvSpPr>
        <p:spPr>
          <a:xfrm>
            <a:off x="6234461" y="3891775"/>
            <a:ext cx="2297151" cy="158347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6152685" y="5609062"/>
            <a:ext cx="2299939" cy="84749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1" nodeType="clickEffect">
                                  <p:stCondLst>
                                    <p:cond delay="0"/>
                                  </p:stCondLst>
                                  <p:childTnLst>
                                    <p:set>
                                      <p:cBhvr>
                                        <p:cTn id="12" dur="1" fill="hold">
                                          <p:stCondLst>
                                            <p:cond delay="0"/>
                                          </p:stCondLst>
                                        </p:cTn>
                                        <p:tgtEl>
                                          <p:spTgt spid="19"/>
                                        </p:tgtEl>
                                        <p:attrNameLst>
                                          <p:attrName>style.visibility</p:attrName>
                                        </p:attrNameLst>
                                      </p:cBhvr>
                                      <p:to>
                                        <p:strVal val="hidden"/>
                                      </p:to>
                                    </p:set>
                                  </p:childTnLst>
                                </p:cTn>
                              </p:par>
                              <p:par>
                                <p:cTn id="13" presetID="1"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1"/>
      <p:bldP spid="14" grpId="0" animBg="1"/>
      <p:bldP spid="19" grpId="0" animBg="1"/>
      <p:bldP spid="19"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FlippedClassroom.jpg"/>
          <p:cNvPicPr>
            <a:picLocks noChangeAspect="1"/>
          </p:cNvPicPr>
          <p:nvPr/>
        </p:nvPicPr>
        <p:blipFill>
          <a:blip r:embed="rId2" cstate="print"/>
          <a:stretch>
            <a:fillRect/>
          </a:stretch>
        </p:blipFill>
        <p:spPr>
          <a:xfrm>
            <a:off x="287061" y="210083"/>
            <a:ext cx="8569878" cy="6125599"/>
          </a:xfrm>
          <a:prstGeom prst="rect">
            <a:avLst/>
          </a:prstGeom>
        </p:spPr>
      </p:pic>
      <p:sp>
        <p:nvSpPr>
          <p:cNvPr id="3" name="Content Placeholder 2"/>
          <p:cNvSpPr>
            <a:spLocks noGrp="1"/>
          </p:cNvSpPr>
          <p:nvPr>
            <p:ph idx="1"/>
          </p:nvPr>
        </p:nvSpPr>
        <p:spPr/>
        <p:txBody>
          <a:bodyPr/>
          <a:lstStyle/>
          <a:p>
            <a:endParaRPr lang="en-US" dirty="0"/>
          </a:p>
        </p:txBody>
      </p:sp>
      <p:sp>
        <p:nvSpPr>
          <p:cNvPr id="8" name="TextBox 7"/>
          <p:cNvSpPr txBox="1"/>
          <p:nvPr/>
        </p:nvSpPr>
        <p:spPr>
          <a:xfrm>
            <a:off x="981307" y="3585117"/>
            <a:ext cx="1996068" cy="379141"/>
          </a:xfrm>
          <a:prstGeom prst="rect">
            <a:avLst/>
          </a:prstGeom>
          <a:noFill/>
        </p:spPr>
        <p:txBody>
          <a:bodyPr wrap="square" rtlCol="0">
            <a:spAutoFit/>
          </a:bodyPr>
          <a:lstStyle/>
          <a:p>
            <a:r>
              <a:rPr lang="en-US" dirty="0" smtClean="0"/>
              <a:t>Homework</a:t>
            </a:r>
            <a:endParaRPr lang="en-US" dirty="0"/>
          </a:p>
        </p:txBody>
      </p:sp>
      <p:sp>
        <p:nvSpPr>
          <p:cNvPr id="10" name="Rectangle 9"/>
          <p:cNvSpPr/>
          <p:nvPr/>
        </p:nvSpPr>
        <p:spPr>
          <a:xfrm>
            <a:off x="266700" y="202581"/>
            <a:ext cx="8610600" cy="322641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Blooms_Taxonomy_pyramid_cake-style-use-with-permission.jpg"/>
          <p:cNvPicPr>
            <a:picLocks noChangeAspect="1"/>
          </p:cNvPicPr>
          <p:nvPr/>
        </p:nvPicPr>
        <p:blipFill>
          <a:blip r:embed="rId3" cstate="print"/>
          <a:stretch>
            <a:fillRect/>
          </a:stretch>
        </p:blipFill>
        <p:spPr>
          <a:xfrm>
            <a:off x="2526680" y="816485"/>
            <a:ext cx="3557239" cy="2612282"/>
          </a:xfrm>
          <a:prstGeom prst="rect">
            <a:avLst/>
          </a:prstGeom>
        </p:spPr>
      </p:pic>
      <p:sp>
        <p:nvSpPr>
          <p:cNvPr id="7" name="Oval 6"/>
          <p:cNvSpPr/>
          <p:nvPr/>
        </p:nvSpPr>
        <p:spPr>
          <a:xfrm>
            <a:off x="3680832" y="2464419"/>
            <a:ext cx="2297151" cy="83634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8"/>
          <p:cNvSpPr>
            <a:spLocks noGrp="1"/>
          </p:cNvSpPr>
          <p:nvPr>
            <p:ph type="title"/>
          </p:nvPr>
        </p:nvSpPr>
        <p:spPr>
          <a:xfrm>
            <a:off x="3993066" y="814038"/>
            <a:ext cx="1795346" cy="166153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9" name="TextBox 8"/>
          <p:cNvSpPr txBox="1"/>
          <p:nvPr/>
        </p:nvSpPr>
        <p:spPr>
          <a:xfrm>
            <a:off x="869795" y="5798634"/>
            <a:ext cx="2185639" cy="369332"/>
          </a:xfrm>
          <a:prstGeom prst="rect">
            <a:avLst/>
          </a:prstGeom>
          <a:noFill/>
        </p:spPr>
        <p:txBody>
          <a:bodyPr wrap="square" rtlCol="0">
            <a:spAutoFit/>
          </a:bodyPr>
          <a:lstStyle/>
          <a:p>
            <a:r>
              <a:rPr lang="en-US" dirty="0" smtClean="0"/>
              <a:t>Self-paced learning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1" nodeType="clickEffect">
                                  <p:stCondLst>
                                    <p:cond delay="0"/>
                                  </p:stCondLst>
                                  <p:childTnLst>
                                    <p:set>
                                      <p:cBhvr>
                                        <p:cTn id="12" dur="1" fill="hold">
                                          <p:stCondLst>
                                            <p:cond delay="0"/>
                                          </p:stCondLst>
                                        </p:cTn>
                                        <p:tgtEl>
                                          <p:spTgt spid="7"/>
                                        </p:tgtEl>
                                        <p:attrNameLst>
                                          <p:attrName>style.visibility</p:attrName>
                                        </p:attrNameLst>
                                      </p:cBhvr>
                                      <p:to>
                                        <p:strVal val="hidden"/>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Homework Compliance</a:t>
            </a:r>
            <a:endParaRPr lang="en-US" dirty="0">
              <a:solidFill>
                <a:srgbClr val="FF0000"/>
              </a:solidFill>
            </a:endParaRPr>
          </a:p>
        </p:txBody>
      </p:sp>
      <p:graphicFrame>
        <p:nvGraphicFramePr>
          <p:cNvPr id="4" name="Chart 3"/>
          <p:cNvGraphicFramePr/>
          <p:nvPr/>
        </p:nvGraphicFramePr>
        <p:xfrm>
          <a:off x="1107282" y="1300162"/>
          <a:ext cx="6929437" cy="42576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Group A: Flipped - video “homework”</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hlinkClick r:id="rId3"/>
              </a:rPr>
              <a:t>http://bit.ly/ORIHEART</a:t>
            </a:r>
            <a:endParaRPr lang="en-US" dirty="0" smtClean="0"/>
          </a:p>
          <a:p>
            <a:r>
              <a:rPr lang="en-US" dirty="0" smtClean="0"/>
              <a:t>Work individually</a:t>
            </a:r>
          </a:p>
          <a:p>
            <a:r>
              <a:rPr lang="en-US" dirty="0" smtClean="0"/>
              <a:t>Make a heart following along with video</a:t>
            </a:r>
          </a:p>
          <a:p>
            <a:pPr>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3213"/>
            <a:ext cx="8229600" cy="1573212"/>
          </a:xfrm>
        </p:spPr>
        <p:txBody>
          <a:bodyPr>
            <a:normAutofit fontScale="90000"/>
          </a:bodyPr>
          <a:lstStyle/>
          <a:p>
            <a:r>
              <a:rPr lang="en-US" sz="4000" dirty="0" smtClean="0">
                <a:solidFill>
                  <a:srgbClr val="FF0000"/>
                </a:solidFill>
              </a:rPr>
              <a:t>Group A video </a:t>
            </a:r>
            <a:r>
              <a:rPr lang="en-US" sz="4000" dirty="0" smtClean="0">
                <a:hlinkClick r:id="rId2"/>
              </a:rPr>
              <a:t>http</a:t>
            </a:r>
            <a:r>
              <a:rPr lang="en-US" sz="4000" dirty="0" smtClean="0">
                <a:hlinkClick r:id="rId2"/>
              </a:rPr>
              <a:t>://bit.ly/ORIHEART</a:t>
            </a:r>
            <a:r>
              <a:rPr lang="en-US" sz="4000" dirty="0" smtClean="0"/>
              <a:t/>
            </a:r>
            <a:br>
              <a:rPr lang="en-US" sz="4000" dirty="0" smtClean="0"/>
            </a:br>
            <a:r>
              <a:rPr lang="en-US" dirty="0" smtClean="0">
                <a:solidFill>
                  <a:srgbClr val="FF0000"/>
                </a:solidFill>
              </a:rPr>
              <a:t>Group </a:t>
            </a:r>
            <a:r>
              <a:rPr lang="en-US" dirty="0" smtClean="0">
                <a:solidFill>
                  <a:srgbClr val="FF0000"/>
                </a:solidFill>
              </a:rPr>
              <a:t>B: Lecture</a:t>
            </a:r>
            <a:br>
              <a:rPr lang="en-US" dirty="0" smtClean="0">
                <a:solidFill>
                  <a:srgbClr val="FF0000"/>
                </a:solidFill>
              </a:rPr>
            </a:br>
            <a:r>
              <a:rPr lang="en-US" b="1" dirty="0" smtClean="0"/>
              <a:t>How to make an origami heart</a:t>
            </a:r>
          </a:p>
        </p:txBody>
      </p:sp>
      <p:sp>
        <p:nvSpPr>
          <p:cNvPr id="3" name="Content Placeholder 2"/>
          <p:cNvSpPr>
            <a:spLocks noGrp="1"/>
          </p:cNvSpPr>
          <p:nvPr>
            <p:ph idx="1"/>
          </p:nvPr>
        </p:nvSpPr>
        <p:spPr>
          <a:xfrm>
            <a:off x="457200" y="2019300"/>
            <a:ext cx="8229600" cy="4525963"/>
          </a:xfrm>
        </p:spPr>
        <p:txBody>
          <a:bodyPr>
            <a:normAutofit fontScale="70000" lnSpcReduction="20000"/>
          </a:bodyPr>
          <a:lstStyle/>
          <a:p>
            <a:pPr marL="514350" indent="-514350">
              <a:buFont typeface="+mj-lt"/>
              <a:buAutoNum type="arabicPeriod"/>
            </a:pPr>
            <a:r>
              <a:rPr lang="en-US" dirty="0" smtClean="0"/>
              <a:t>Take a square of paper and fold it in half diagonally.</a:t>
            </a:r>
          </a:p>
          <a:p>
            <a:pPr marL="514350" indent="-514350">
              <a:buFont typeface="+mj-lt"/>
              <a:buAutoNum type="arabicPeriod"/>
            </a:pPr>
            <a:r>
              <a:rPr lang="en-US" dirty="0" smtClean="0"/>
              <a:t>Open it up and then fold it the other way diagonally.</a:t>
            </a:r>
          </a:p>
          <a:p>
            <a:pPr marL="514350" indent="-514350">
              <a:buFont typeface="+mj-lt"/>
              <a:buAutoNum type="arabicPeriod"/>
            </a:pPr>
            <a:r>
              <a:rPr lang="en-US" dirty="0" smtClean="0"/>
              <a:t>Open it up.</a:t>
            </a:r>
          </a:p>
          <a:p>
            <a:pPr marL="514350" indent="-514350">
              <a:buFont typeface="+mj-lt"/>
              <a:buAutoNum type="arabicPeriod"/>
            </a:pPr>
            <a:r>
              <a:rPr lang="en-US" dirty="0" smtClean="0"/>
              <a:t>Position the paper like a diamond</a:t>
            </a:r>
          </a:p>
          <a:p>
            <a:pPr marL="514350" indent="-514350">
              <a:buFont typeface="+mj-lt"/>
              <a:buAutoNum type="arabicPeriod"/>
            </a:pPr>
            <a:r>
              <a:rPr lang="en-US" dirty="0" smtClean="0"/>
              <a:t>Take the top edge to the middle of the paper and fold</a:t>
            </a:r>
          </a:p>
          <a:p>
            <a:pPr marL="514350" indent="-514350">
              <a:buFont typeface="+mj-lt"/>
              <a:buAutoNum type="arabicPeriod"/>
            </a:pPr>
            <a:r>
              <a:rPr lang="en-US" dirty="0" smtClean="0"/>
              <a:t>Take the bottom edge to the top and fold.</a:t>
            </a:r>
          </a:p>
          <a:p>
            <a:pPr marL="514350" indent="-514350">
              <a:buFont typeface="+mj-lt"/>
              <a:buAutoNum type="arabicPeriod"/>
            </a:pPr>
            <a:r>
              <a:rPr lang="en-US" dirty="0" smtClean="0"/>
              <a:t>Take right half of bottom edge and fold so that it lines up with the crease in the center</a:t>
            </a:r>
          </a:p>
          <a:p>
            <a:pPr marL="514350" indent="-514350">
              <a:buFont typeface="+mj-lt"/>
              <a:buAutoNum type="arabicPeriod"/>
            </a:pPr>
            <a:r>
              <a:rPr lang="en-US" dirty="0" smtClean="0"/>
              <a:t>Repeat on the left</a:t>
            </a:r>
          </a:p>
          <a:p>
            <a:pPr marL="514350" indent="-514350">
              <a:buFont typeface="+mj-lt"/>
              <a:buAutoNum type="arabicPeriod"/>
            </a:pPr>
            <a:r>
              <a:rPr lang="en-US" dirty="0" smtClean="0"/>
              <a:t>Flip the paper over and fold the two top triangles in half (so they meet the top of the paper)</a:t>
            </a:r>
          </a:p>
          <a:p>
            <a:pPr marL="514350" indent="-514350">
              <a:buFont typeface="+mj-lt"/>
              <a:buAutoNum type="arabicPeriod"/>
            </a:pPr>
            <a:r>
              <a:rPr lang="en-US" dirty="0" smtClean="0"/>
              <a:t>Fold the left corner in </a:t>
            </a:r>
          </a:p>
          <a:p>
            <a:pPr marL="514350" indent="-514350">
              <a:buFont typeface="+mj-lt"/>
              <a:buAutoNum type="arabicPeriod"/>
            </a:pPr>
            <a:r>
              <a:rPr lang="en-US" dirty="0" smtClean="0"/>
              <a:t>Fold the right corner in</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Assignment</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Group A – collaborate; Group B – individual</a:t>
            </a:r>
          </a:p>
          <a:p>
            <a:r>
              <a:rPr lang="en-US" dirty="0" smtClean="0"/>
              <a:t>Make an origami heart</a:t>
            </a:r>
          </a:p>
          <a:p>
            <a:r>
              <a:rPr lang="en-US" dirty="0" smtClean="0"/>
              <a:t>What might you use this for?</a:t>
            </a:r>
          </a:p>
          <a:p>
            <a:r>
              <a:rPr lang="en-US" dirty="0" smtClean="0"/>
              <a:t>If you had more than one, what could you make with them? Useful, beautiful, or both.</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175" y="217488"/>
            <a:ext cx="5486400" cy="1068387"/>
          </a:xfrm>
        </p:spPr>
        <p:txBody>
          <a:bodyPr/>
          <a:lstStyle/>
          <a:p>
            <a:r>
              <a:rPr lang="en-US" dirty="0" smtClean="0"/>
              <a:t>Nuts and Bolts</a:t>
            </a:r>
            <a:endParaRPr lang="en-US" dirty="0"/>
          </a:p>
        </p:txBody>
      </p:sp>
      <p:pic>
        <p:nvPicPr>
          <p:cNvPr id="1026" name="Picture 2" descr="C:\Program Files\Microsoft Office\MEDIA\CAGCAT10\j0195384.wmf"/>
          <p:cNvPicPr>
            <a:picLocks noChangeAspect="1" noChangeArrowheads="1"/>
          </p:cNvPicPr>
          <p:nvPr/>
        </p:nvPicPr>
        <p:blipFill>
          <a:blip r:embed="rId2" cstate="print"/>
          <a:srcRect/>
          <a:stretch>
            <a:fillRect/>
          </a:stretch>
        </p:blipFill>
        <p:spPr bwMode="auto">
          <a:xfrm>
            <a:off x="245059" y="4495990"/>
            <a:ext cx="1795882" cy="1833372"/>
          </a:xfrm>
          <a:prstGeom prst="rect">
            <a:avLst/>
          </a:prstGeom>
          <a:noFill/>
        </p:spPr>
      </p:pic>
      <p:sp>
        <p:nvSpPr>
          <p:cNvPr id="1029" name="AutoShape 5" descr="student laptop typing free pictur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1" name="Picture 10" descr="IMG_0895.JPG"/>
          <p:cNvPicPr>
            <a:picLocks noChangeAspect="1"/>
          </p:cNvPicPr>
          <p:nvPr/>
        </p:nvPicPr>
        <p:blipFill>
          <a:blip r:embed="rId3" cstate="print"/>
          <a:srcRect l="2500" b="17500"/>
          <a:stretch>
            <a:fillRect/>
          </a:stretch>
        </p:blipFill>
        <p:spPr>
          <a:xfrm>
            <a:off x="438581" y="1494967"/>
            <a:ext cx="3790519" cy="2405521"/>
          </a:xfrm>
          <a:prstGeom prst="ellipse">
            <a:avLst/>
          </a:prstGeom>
        </p:spPr>
      </p:pic>
      <p:sp>
        <p:nvSpPr>
          <p:cNvPr id="13" name="Rectangle 12"/>
          <p:cNvSpPr/>
          <p:nvPr/>
        </p:nvSpPr>
        <p:spPr>
          <a:xfrm>
            <a:off x="2357437" y="4543425"/>
            <a:ext cx="1485900" cy="90952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2400300" y="4557713"/>
            <a:ext cx="1435719" cy="830997"/>
          </a:xfrm>
          <a:prstGeom prst="rect">
            <a:avLst/>
          </a:prstGeom>
          <a:noFill/>
        </p:spPr>
        <p:txBody>
          <a:bodyPr wrap="square" rtlCol="0">
            <a:spAutoFit/>
          </a:bodyPr>
          <a:lstStyle/>
          <a:p>
            <a:r>
              <a:rPr lang="en-US" sz="2400" b="1" dirty="0" smtClean="0"/>
              <a:t>Study guide Qs</a:t>
            </a:r>
            <a:endParaRPr lang="en-US" sz="2400" b="1" dirty="0"/>
          </a:p>
        </p:txBody>
      </p:sp>
      <p:sp>
        <p:nvSpPr>
          <p:cNvPr id="1031" name="AutoShape 7" descr="Blooms graphic.png"/>
          <p:cNvSpPr>
            <a:spLocks noChangeAspect="1" noChangeArrowheads="1"/>
          </p:cNvSpPr>
          <p:nvPr/>
        </p:nvSpPr>
        <p:spPr bwMode="auto">
          <a:xfrm>
            <a:off x="155575" y="-1265238"/>
            <a:ext cx="5715000" cy="2638426"/>
          </a:xfrm>
          <a:prstGeom prst="rect">
            <a:avLst/>
          </a:prstGeom>
          <a:noFill/>
        </p:spPr>
        <p:txBody>
          <a:bodyPr vert="horz" wrap="square" lIns="91440" tIns="45720" rIns="91440" bIns="45720" numCol="1" anchor="t" anchorCtr="0" compatLnSpc="1">
            <a:prstTxWarp prst="textNoShape">
              <a:avLst/>
            </a:prstTxWarp>
          </a:bodyPr>
          <a:lstStyle/>
          <a:p>
            <a:endParaRPr lang="en-US"/>
          </a:p>
        </p:txBody>
      </p:sp>
      <p:grpSp>
        <p:nvGrpSpPr>
          <p:cNvPr id="29" name="Group 28"/>
          <p:cNvGrpSpPr/>
          <p:nvPr/>
        </p:nvGrpSpPr>
        <p:grpSpPr>
          <a:xfrm>
            <a:off x="5100639" y="582216"/>
            <a:ext cx="4357688" cy="5693567"/>
            <a:chOff x="1571625" y="764382"/>
            <a:chExt cx="4357688" cy="5693567"/>
          </a:xfrm>
        </p:grpSpPr>
        <p:pic>
          <p:nvPicPr>
            <p:cNvPr id="30" name="Picture 29" descr="Blooms_Taxonomy_pyramid_cake-style-use-with-permission.jpg"/>
            <p:cNvPicPr>
              <a:picLocks noChangeAspect="1"/>
            </p:cNvPicPr>
            <p:nvPr/>
          </p:nvPicPr>
          <p:blipFill>
            <a:blip r:embed="rId4" cstate="print"/>
            <a:srcRect l="42409"/>
            <a:stretch>
              <a:fillRect/>
            </a:stretch>
          </p:blipFill>
          <p:spPr>
            <a:xfrm>
              <a:off x="1571625" y="815748"/>
              <a:ext cx="4014787" cy="5642201"/>
            </a:xfrm>
            <a:prstGeom prst="trapezoid">
              <a:avLst>
                <a:gd name="adj" fmla="val 28559"/>
              </a:avLst>
            </a:prstGeom>
          </p:spPr>
        </p:pic>
        <p:sp>
          <p:nvSpPr>
            <p:cNvPr id="31" name="Isosceles Triangle 30"/>
            <p:cNvSpPr/>
            <p:nvPr/>
          </p:nvSpPr>
          <p:spPr>
            <a:xfrm rot="20286769" flipH="1">
              <a:off x="3786188" y="764382"/>
              <a:ext cx="2143125" cy="5329237"/>
            </a:xfrm>
            <a:prstGeom prst="triangle">
              <a:avLst>
                <a:gd name="adj" fmla="val 4386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6" name="Flowchart: Stored Data 35"/>
          <p:cNvSpPr/>
          <p:nvPr/>
        </p:nvSpPr>
        <p:spPr>
          <a:xfrm rot="16200000">
            <a:off x="5443539" y="3500437"/>
            <a:ext cx="2828927" cy="3486148"/>
          </a:xfrm>
          <a:prstGeom prst="flowChartOnlineStorag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lowchart: Stored Data 36"/>
          <p:cNvSpPr/>
          <p:nvPr/>
        </p:nvSpPr>
        <p:spPr>
          <a:xfrm rot="16200000">
            <a:off x="4817272" y="450056"/>
            <a:ext cx="4386261" cy="3486148"/>
          </a:xfrm>
          <a:prstGeom prst="flowChartOnlineStorag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2351978" y="5624513"/>
            <a:ext cx="1435719" cy="1200329"/>
          </a:xfrm>
          <a:prstGeom prst="rect">
            <a:avLst/>
          </a:prstGeom>
          <a:noFill/>
          <a:ln>
            <a:solidFill>
              <a:srgbClr val="C00000"/>
            </a:solidFill>
          </a:ln>
        </p:spPr>
        <p:txBody>
          <a:bodyPr wrap="square" rtlCol="0">
            <a:spAutoFit/>
          </a:bodyPr>
          <a:lstStyle/>
          <a:p>
            <a:pPr algn="ctr"/>
            <a:r>
              <a:rPr lang="en-US" sz="2400" b="1" dirty="0" smtClean="0">
                <a:solidFill>
                  <a:srgbClr val="FF0000"/>
                </a:solidFill>
              </a:rPr>
              <a:t> 5 Q online quiz</a:t>
            </a:r>
            <a:endParaRPr lang="en-US" sz="24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1" nodeType="clickEffect">
                                  <p:stCondLst>
                                    <p:cond delay="0"/>
                                  </p:stCondLst>
                                  <p:childTnLst>
                                    <p:set>
                                      <p:cBhvr>
                                        <p:cTn id="6" dur="1" fill="hold">
                                          <p:stCondLst>
                                            <p:cond delay="0"/>
                                          </p:stCondLst>
                                        </p:cTn>
                                        <p:tgtEl>
                                          <p:spTgt spid="37"/>
                                        </p:tgtEl>
                                        <p:attrNameLst>
                                          <p:attrName>style.visibility</p:attrName>
                                        </p:attrNameLst>
                                      </p:cBhvr>
                                      <p:to>
                                        <p:strVal val="hidden"/>
                                      </p:to>
                                    </p:set>
                                  </p:childTnLst>
                                </p:cTn>
                              </p:par>
                              <p:par>
                                <p:cTn id="7" presetID="1" presetClass="entr" presetSubtype="0" fill="hold" grpId="1" nodeType="withEffect">
                                  <p:stCondLst>
                                    <p:cond delay="0"/>
                                  </p:stCondLst>
                                  <p:childTnLst>
                                    <p:set>
                                      <p:cBhvr>
                                        <p:cTn id="8" dur="1" fill="hold">
                                          <p:stCondLst>
                                            <p:cond delay="0"/>
                                          </p:stCondLst>
                                        </p:cTn>
                                        <p:tgtEl>
                                          <p:spTgt spid="3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xit" presetSubtype="0" fill="hold" nodeType="withEffect">
                                  <p:stCondLst>
                                    <p:cond delay="0"/>
                                  </p:stCondLst>
                                  <p:childTnLst>
                                    <p:set>
                                      <p:cBhvr>
                                        <p:cTn id="12" dur="1" fill="hold">
                                          <p:stCondLst>
                                            <p:cond delay="0"/>
                                          </p:stCondLst>
                                        </p:cTn>
                                        <p:tgtEl>
                                          <p:spTgt spid="1026"/>
                                        </p:tgtEl>
                                        <p:attrNameLst>
                                          <p:attrName>style.visibility</p:attrName>
                                        </p:attrNameLst>
                                      </p:cBhvr>
                                      <p:to>
                                        <p:strVal val="hidden"/>
                                      </p:to>
                                    </p:set>
                                  </p:childTnLst>
                                </p:cTn>
                              </p:par>
                              <p:par>
                                <p:cTn id="13" presetID="1" presetClass="exit"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hidden"/>
                                      </p:to>
                                    </p:set>
                                  </p:childTnLst>
                                </p:cTn>
                              </p:par>
                              <p:par>
                                <p:cTn id="15" presetID="1" presetClass="exit"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hidden"/>
                                      </p:to>
                                    </p:set>
                                  </p:childTnLst>
                                </p:cTn>
                              </p:par>
                              <p:par>
                                <p:cTn id="17" presetID="1" presetClass="exit" presetSubtype="0" fill="hold" grpId="0" nodeType="withEffect">
                                  <p:stCondLst>
                                    <p:cond delay="0"/>
                                  </p:stCondLst>
                                  <p:childTnLst>
                                    <p:set>
                                      <p:cBhvr>
                                        <p:cTn id="18" dur="1" fill="hold">
                                          <p:stCondLst>
                                            <p:cond delay="0"/>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p:bldP spid="36" grpId="1" animBg="1"/>
      <p:bldP spid="37" grpId="1" animBg="1"/>
      <p:bldP spid="1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pic>
        <p:nvPicPr>
          <p:cNvPr id="4" name="Picture 3" descr="IMG_20191015_192911729_HDR~2.jpg"/>
          <p:cNvPicPr>
            <a:picLocks noChangeAspect="1"/>
          </p:cNvPicPr>
          <p:nvPr/>
        </p:nvPicPr>
        <p:blipFill>
          <a:blip r:embed="rId2" cstate="print"/>
          <a:stretch>
            <a:fillRect/>
          </a:stretch>
        </p:blipFill>
        <p:spPr>
          <a:xfrm>
            <a:off x="196367" y="216054"/>
            <a:ext cx="4119156" cy="4724401"/>
          </a:xfrm>
          <a:prstGeom prst="rect">
            <a:avLst/>
          </a:prstGeom>
        </p:spPr>
      </p:pic>
      <p:pic>
        <p:nvPicPr>
          <p:cNvPr id="5" name="Picture 4" descr="IMG_20191015_194212405_HDR~2.jpg"/>
          <p:cNvPicPr>
            <a:picLocks noChangeAspect="1"/>
          </p:cNvPicPr>
          <p:nvPr/>
        </p:nvPicPr>
        <p:blipFill>
          <a:blip r:embed="rId3" cstate="print"/>
          <a:stretch>
            <a:fillRect/>
          </a:stretch>
        </p:blipFill>
        <p:spPr>
          <a:xfrm>
            <a:off x="5429250" y="1854812"/>
            <a:ext cx="3714750" cy="500318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xit" presetSubtype="0" fill="hold" nodeType="withEffect">
                                  <p:stCondLst>
                                    <p:cond delay="0"/>
                                  </p:stCondLst>
                                  <p:childTnLst>
                                    <p:set>
                                      <p:cBhvr>
                                        <p:cTn id="8" dur="1" fill="hold">
                                          <p:stCondLst>
                                            <p:cond delay="0"/>
                                          </p:stCondLst>
                                        </p:cTn>
                                        <p:tgtEl>
                                          <p:spTgt spid="5"/>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nodeType="clickEffect">
                                  <p:stCondLst>
                                    <p:cond delay="0"/>
                                  </p:stCondLst>
                                  <p:childTnLst>
                                    <p:set>
                                      <p:cBhvr>
                                        <p:cTn id="12" dur="1" fill="hold">
                                          <p:stCondLst>
                                            <p:cond delay="0"/>
                                          </p:stCondLst>
                                        </p:cTn>
                                        <p:tgtEl>
                                          <p:spTgt spid="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PVERSION" val="5"/>
  <p:tag name="TPFULLVERSION" val="5.3.1.3337"/>
  <p:tag name="PPTVERSION" val="12"/>
  <p:tag name="TPOS" val="2"/>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1039</TotalTime>
  <Words>715</Words>
  <Application>Microsoft Office PowerPoint</Application>
  <PresentationFormat>On-screen Show (4:3)</PresentationFormat>
  <Paragraphs>98</Paragraphs>
  <Slides>16</Slides>
  <Notes>3</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Flipping your class! Jill Grose-Fifer, Ph.D.</vt:lpstr>
      <vt:lpstr>Slide 2</vt:lpstr>
      <vt:lpstr>Slide 3</vt:lpstr>
      <vt:lpstr>Homework Compliance</vt:lpstr>
      <vt:lpstr>Group A: Flipped - video “homework”</vt:lpstr>
      <vt:lpstr>Group A video http://bit.ly/ORIHEART Group B: Lecture How to make an origami heart</vt:lpstr>
      <vt:lpstr>Assignment</vt:lpstr>
      <vt:lpstr>Nuts and Bolts</vt:lpstr>
      <vt:lpstr>Slide 9</vt:lpstr>
      <vt:lpstr>Course Evaluations</vt:lpstr>
      <vt:lpstr>% of students passing with C or better</vt:lpstr>
      <vt:lpstr>Videos</vt:lpstr>
      <vt:lpstr>In-class activities </vt:lpstr>
      <vt:lpstr>Slide 14</vt:lpstr>
      <vt:lpstr>Resources for PBL &amp; Team-based Learning</vt:lpstr>
      <vt:lpstr>Other Resources</vt:lpstr>
    </vt:vector>
  </TitlesOfParts>
  <Company>John Jay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Flipped classroom</dc:title>
  <dc:creator>JGF</dc:creator>
  <cp:lastModifiedBy>JGF</cp:lastModifiedBy>
  <cp:revision>171</cp:revision>
  <dcterms:created xsi:type="dcterms:W3CDTF">2019-10-11T22:46:45Z</dcterms:created>
  <dcterms:modified xsi:type="dcterms:W3CDTF">2019-10-24T23:06:23Z</dcterms:modified>
</cp:coreProperties>
</file>